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23"/>
  </p:notesMasterIdLst>
  <p:sldIdLst>
    <p:sldId id="256" r:id="rId2"/>
    <p:sldId id="396" r:id="rId3"/>
    <p:sldId id="357" r:id="rId4"/>
    <p:sldId id="257" r:id="rId5"/>
    <p:sldId id="402" r:id="rId6"/>
    <p:sldId id="399" r:id="rId7"/>
    <p:sldId id="403" r:id="rId8"/>
    <p:sldId id="404" r:id="rId9"/>
    <p:sldId id="389" r:id="rId10"/>
    <p:sldId id="394" r:id="rId11"/>
    <p:sldId id="401" r:id="rId12"/>
    <p:sldId id="395" r:id="rId13"/>
    <p:sldId id="390" r:id="rId14"/>
    <p:sldId id="393" r:id="rId15"/>
    <p:sldId id="391" r:id="rId16"/>
    <p:sldId id="392" r:id="rId17"/>
    <p:sldId id="405" r:id="rId18"/>
    <p:sldId id="400" r:id="rId19"/>
    <p:sldId id="397" r:id="rId20"/>
    <p:sldId id="385" r:id="rId21"/>
    <p:sldId id="38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35" autoAdjust="0"/>
    <p:restoredTop sz="84568" autoAdjust="0"/>
  </p:normalViewPr>
  <p:slideViewPr>
    <p:cSldViewPr snapToGrid="0">
      <p:cViewPr varScale="1">
        <p:scale>
          <a:sx n="106" d="100"/>
          <a:sy n="106" d="100"/>
        </p:scale>
        <p:origin x="86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735267-29C6-4E71-B049-F865B2079A51}" type="doc">
      <dgm:prSet loTypeId="urn:microsoft.com/office/officeart/2005/8/layout/default" loCatId="list" qsTypeId="urn:microsoft.com/office/officeart/2005/8/quickstyle/3d9" qsCatId="3D" csTypeId="urn:microsoft.com/office/officeart/2005/8/colors/accent0_3" csCatId="mainScheme" phldr="1"/>
      <dgm:spPr/>
      <dgm:t>
        <a:bodyPr/>
        <a:lstStyle/>
        <a:p>
          <a:endParaRPr lang="en-US"/>
        </a:p>
      </dgm:t>
    </dgm:pt>
    <dgm:pt modelId="{6AC26F1F-E906-468F-8483-BDC70D871E9F}">
      <dgm:prSet phldrT="[Text]" phldr="0"/>
      <dgm:spPr/>
      <dgm:t>
        <a:bodyPr/>
        <a:lstStyle/>
        <a:p>
          <a:pPr rtl="0"/>
          <a:r>
            <a:rPr lang="en-US" dirty="0" err="1"/>
            <a:t>Régression</a:t>
          </a:r>
          <a:r>
            <a:rPr lang="en-US" dirty="0"/>
            <a:t> </a:t>
          </a:r>
          <a:r>
            <a:rPr lang="en-US" dirty="0" err="1"/>
            <a:t>Logistique</a:t>
          </a:r>
          <a:r>
            <a:rPr lang="en-US" dirty="0"/>
            <a:t> (</a:t>
          </a:r>
          <a:r>
            <a:rPr lang="en-US" dirty="0" err="1"/>
            <a:t>OvR</a:t>
          </a:r>
          <a:r>
            <a:rPr lang="en-US" dirty="0"/>
            <a:t>)</a:t>
          </a:r>
        </a:p>
      </dgm:t>
    </dgm:pt>
    <dgm:pt modelId="{7C79CEEF-D230-451E-8B1B-B62904DEB9FF}" type="parTrans" cxnId="{C38B4C5D-B9CB-49B4-A38E-5E0D5E8E7722}">
      <dgm:prSet/>
      <dgm:spPr/>
      <dgm:t>
        <a:bodyPr/>
        <a:lstStyle/>
        <a:p>
          <a:endParaRPr lang="en-US"/>
        </a:p>
      </dgm:t>
    </dgm:pt>
    <dgm:pt modelId="{6D95C452-F6E8-47DC-B07D-24B3154311A6}" type="sibTrans" cxnId="{C38B4C5D-B9CB-49B4-A38E-5E0D5E8E7722}">
      <dgm:prSet/>
      <dgm:spPr/>
      <dgm:t>
        <a:bodyPr/>
        <a:lstStyle/>
        <a:p>
          <a:endParaRPr lang="en-US"/>
        </a:p>
      </dgm:t>
    </dgm:pt>
    <dgm:pt modelId="{33BF3A3D-705C-4436-8512-254BC08D358B}">
      <dgm:prSet phldrT="[Text]" phldr="0"/>
      <dgm:spPr/>
      <dgm:t>
        <a:bodyPr/>
        <a:lstStyle/>
        <a:p>
          <a:pPr rtl="0"/>
          <a:r>
            <a:rPr lang="en-US">
              <a:latin typeface="Tw Cen MT" panose="020B0602020104020603"/>
            </a:rPr>
            <a:t>SVM (OvR)</a:t>
          </a:r>
          <a:endParaRPr lang="en-US" dirty="0"/>
        </a:p>
      </dgm:t>
    </dgm:pt>
    <dgm:pt modelId="{8A35230D-3AF8-4F66-A4B4-8CE106CCF413}" type="parTrans" cxnId="{753A2ECC-6029-464B-8E83-8BB67FC2E9A1}">
      <dgm:prSet/>
      <dgm:spPr/>
      <dgm:t>
        <a:bodyPr/>
        <a:lstStyle/>
        <a:p>
          <a:endParaRPr lang="en-US"/>
        </a:p>
      </dgm:t>
    </dgm:pt>
    <dgm:pt modelId="{8C366A69-9C83-4216-8DFF-E18E0A25EC24}" type="sibTrans" cxnId="{753A2ECC-6029-464B-8E83-8BB67FC2E9A1}">
      <dgm:prSet/>
      <dgm:spPr/>
      <dgm:t>
        <a:bodyPr/>
        <a:lstStyle/>
        <a:p>
          <a:endParaRPr lang="en-US"/>
        </a:p>
      </dgm:t>
    </dgm:pt>
    <dgm:pt modelId="{CBC2C700-8405-4C5E-BE35-00E75302D05C}">
      <dgm:prSet phldrT="[Text]" phldr="0"/>
      <dgm:spPr/>
      <dgm:t>
        <a:bodyPr/>
        <a:lstStyle/>
        <a:p>
          <a:pPr rtl="0"/>
          <a:r>
            <a:rPr lang="en-US" dirty="0">
              <a:latin typeface="Tw Cen MT" panose="020B0602020104020603"/>
            </a:rPr>
            <a:t>SGD (</a:t>
          </a:r>
          <a:r>
            <a:rPr lang="en-US" dirty="0" err="1">
              <a:latin typeface="Tw Cen MT" panose="020B0602020104020603"/>
            </a:rPr>
            <a:t>OvR</a:t>
          </a:r>
          <a:r>
            <a:rPr lang="en-US" dirty="0">
              <a:latin typeface="Tw Cen MT" panose="020B0602020104020603"/>
            </a:rPr>
            <a:t>)</a:t>
          </a:r>
          <a:endParaRPr lang="en-US" dirty="0"/>
        </a:p>
      </dgm:t>
    </dgm:pt>
    <dgm:pt modelId="{C40CBD91-D36E-45E4-A42E-718E7F961C9F}" type="parTrans" cxnId="{E237D494-914C-4AB2-97DF-4E9DF08667EA}">
      <dgm:prSet/>
      <dgm:spPr/>
      <dgm:t>
        <a:bodyPr/>
        <a:lstStyle/>
        <a:p>
          <a:endParaRPr lang="en-US"/>
        </a:p>
      </dgm:t>
    </dgm:pt>
    <dgm:pt modelId="{F258605C-0A2D-4D83-BA75-72D404DCF8B2}" type="sibTrans" cxnId="{E237D494-914C-4AB2-97DF-4E9DF08667EA}">
      <dgm:prSet/>
      <dgm:spPr/>
      <dgm:t>
        <a:bodyPr/>
        <a:lstStyle/>
        <a:p>
          <a:endParaRPr lang="en-US"/>
        </a:p>
      </dgm:t>
    </dgm:pt>
    <dgm:pt modelId="{839B7244-F02C-4812-A652-3E81CD398524}">
      <dgm:prSet phldrT="[Text]" phldr="0"/>
      <dgm:spPr/>
      <dgm:t>
        <a:bodyPr/>
        <a:lstStyle/>
        <a:p>
          <a:pPr rtl="0"/>
          <a:r>
            <a:rPr lang="en-US" dirty="0"/>
            <a:t>K Nearest Neighbors</a:t>
          </a:r>
        </a:p>
      </dgm:t>
    </dgm:pt>
    <dgm:pt modelId="{F5573389-8CAA-4630-A285-2F46AD88F9F7}" type="parTrans" cxnId="{FE1F44E5-4A0B-46FC-B863-02F42F2D9D4E}">
      <dgm:prSet/>
      <dgm:spPr/>
      <dgm:t>
        <a:bodyPr/>
        <a:lstStyle/>
        <a:p>
          <a:endParaRPr lang="en-US"/>
        </a:p>
      </dgm:t>
    </dgm:pt>
    <dgm:pt modelId="{C6DA68D9-C8DB-47CF-A4BF-A888B78FC6FC}" type="sibTrans" cxnId="{FE1F44E5-4A0B-46FC-B863-02F42F2D9D4E}">
      <dgm:prSet/>
      <dgm:spPr/>
      <dgm:t>
        <a:bodyPr/>
        <a:lstStyle/>
        <a:p>
          <a:endParaRPr lang="en-US"/>
        </a:p>
      </dgm:t>
    </dgm:pt>
    <dgm:pt modelId="{60EF07A3-A6BB-4F09-A4C2-D86472FDB76C}">
      <dgm:prSet phldrT="[Text]" phldr="0"/>
      <dgm:spPr/>
      <dgm:t>
        <a:bodyPr/>
        <a:lstStyle/>
        <a:p>
          <a:pPr rtl="0"/>
          <a:r>
            <a:rPr lang="en-US" dirty="0">
              <a:latin typeface="Tw Cen MT" panose="020B0602020104020603"/>
            </a:rPr>
            <a:t>Random Forest</a:t>
          </a:r>
          <a:endParaRPr lang="en-US" dirty="0"/>
        </a:p>
      </dgm:t>
    </dgm:pt>
    <dgm:pt modelId="{2942AC1C-7529-4D1C-A67A-30AC6E391B89}" type="parTrans" cxnId="{D207BEE6-4DFF-4240-95FC-0F4DB3A77145}">
      <dgm:prSet/>
      <dgm:spPr/>
      <dgm:t>
        <a:bodyPr/>
        <a:lstStyle/>
        <a:p>
          <a:endParaRPr lang="en-US"/>
        </a:p>
      </dgm:t>
    </dgm:pt>
    <dgm:pt modelId="{312A629E-C239-4E73-A450-81A97D201EBD}" type="sibTrans" cxnId="{D207BEE6-4DFF-4240-95FC-0F4DB3A77145}">
      <dgm:prSet/>
      <dgm:spPr/>
      <dgm:t>
        <a:bodyPr/>
        <a:lstStyle/>
        <a:p>
          <a:endParaRPr lang="en-US"/>
        </a:p>
      </dgm:t>
    </dgm:pt>
    <dgm:pt modelId="{186B8227-38C2-4B6F-9C83-25A09EEA0B4C}" type="pres">
      <dgm:prSet presAssocID="{8F735267-29C6-4E71-B049-F865B2079A51}" presName="diagram" presStyleCnt="0">
        <dgm:presLayoutVars>
          <dgm:dir/>
          <dgm:resizeHandles val="exact"/>
        </dgm:presLayoutVars>
      </dgm:prSet>
      <dgm:spPr/>
    </dgm:pt>
    <dgm:pt modelId="{B9F435FA-FB75-4D43-B6F3-AB161BB5CBFC}" type="pres">
      <dgm:prSet presAssocID="{6AC26F1F-E906-468F-8483-BDC70D871E9F}" presName="node" presStyleLbl="node1" presStyleIdx="0" presStyleCnt="5">
        <dgm:presLayoutVars>
          <dgm:bulletEnabled val="1"/>
        </dgm:presLayoutVars>
      </dgm:prSet>
      <dgm:spPr/>
    </dgm:pt>
    <dgm:pt modelId="{F2F5C1FA-FAAC-44EF-AD7C-45D51AD9C58E}" type="pres">
      <dgm:prSet presAssocID="{6D95C452-F6E8-47DC-B07D-24B3154311A6}" presName="sibTrans" presStyleCnt="0"/>
      <dgm:spPr/>
    </dgm:pt>
    <dgm:pt modelId="{9F24E705-1BED-46AA-A510-C5840F2066E3}" type="pres">
      <dgm:prSet presAssocID="{33BF3A3D-705C-4436-8512-254BC08D358B}" presName="node" presStyleLbl="node1" presStyleIdx="1" presStyleCnt="5">
        <dgm:presLayoutVars>
          <dgm:bulletEnabled val="1"/>
        </dgm:presLayoutVars>
      </dgm:prSet>
      <dgm:spPr/>
    </dgm:pt>
    <dgm:pt modelId="{DC12CDC6-92E3-4B8C-9474-35650FD42034}" type="pres">
      <dgm:prSet presAssocID="{8C366A69-9C83-4216-8DFF-E18E0A25EC24}" presName="sibTrans" presStyleCnt="0"/>
      <dgm:spPr/>
    </dgm:pt>
    <dgm:pt modelId="{22989456-9CA4-4658-9B8E-BD32A9B67BA6}" type="pres">
      <dgm:prSet presAssocID="{CBC2C700-8405-4C5E-BE35-00E75302D05C}" presName="node" presStyleLbl="node1" presStyleIdx="2" presStyleCnt="5">
        <dgm:presLayoutVars>
          <dgm:bulletEnabled val="1"/>
        </dgm:presLayoutVars>
      </dgm:prSet>
      <dgm:spPr/>
    </dgm:pt>
    <dgm:pt modelId="{956FBE46-D2FE-4504-A541-068A0328A3DE}" type="pres">
      <dgm:prSet presAssocID="{F258605C-0A2D-4D83-BA75-72D404DCF8B2}" presName="sibTrans" presStyleCnt="0"/>
      <dgm:spPr/>
    </dgm:pt>
    <dgm:pt modelId="{E0506F91-D836-45B8-97BD-4B66F4318ECE}" type="pres">
      <dgm:prSet presAssocID="{839B7244-F02C-4812-A652-3E81CD398524}" presName="node" presStyleLbl="node1" presStyleIdx="3" presStyleCnt="5">
        <dgm:presLayoutVars>
          <dgm:bulletEnabled val="1"/>
        </dgm:presLayoutVars>
      </dgm:prSet>
      <dgm:spPr/>
    </dgm:pt>
    <dgm:pt modelId="{A1949E77-D1AC-447A-94F3-5CD40D3ECC58}" type="pres">
      <dgm:prSet presAssocID="{C6DA68D9-C8DB-47CF-A4BF-A888B78FC6FC}" presName="sibTrans" presStyleCnt="0"/>
      <dgm:spPr/>
    </dgm:pt>
    <dgm:pt modelId="{A2C65995-13D7-4787-8CEE-7DDF9559467A}" type="pres">
      <dgm:prSet presAssocID="{60EF07A3-A6BB-4F09-A4C2-D86472FDB76C}" presName="node" presStyleLbl="node1" presStyleIdx="4" presStyleCnt="5">
        <dgm:presLayoutVars>
          <dgm:bulletEnabled val="1"/>
        </dgm:presLayoutVars>
      </dgm:prSet>
      <dgm:spPr/>
    </dgm:pt>
  </dgm:ptLst>
  <dgm:cxnLst>
    <dgm:cxn modelId="{68F70F2E-5C43-47D3-B94E-A85E89FF3D8A}" type="presOf" srcId="{CBC2C700-8405-4C5E-BE35-00E75302D05C}" destId="{22989456-9CA4-4658-9B8E-BD32A9B67BA6}" srcOrd="0" destOrd="0" presId="urn:microsoft.com/office/officeart/2005/8/layout/default"/>
    <dgm:cxn modelId="{4F9AFC30-2F88-42E8-B022-74BF9D1239E1}" type="presOf" srcId="{6AC26F1F-E906-468F-8483-BDC70D871E9F}" destId="{B9F435FA-FB75-4D43-B6F3-AB161BB5CBFC}" srcOrd="0" destOrd="0" presId="urn:microsoft.com/office/officeart/2005/8/layout/default"/>
    <dgm:cxn modelId="{C38B4C5D-B9CB-49B4-A38E-5E0D5E8E7722}" srcId="{8F735267-29C6-4E71-B049-F865B2079A51}" destId="{6AC26F1F-E906-468F-8483-BDC70D871E9F}" srcOrd="0" destOrd="0" parTransId="{7C79CEEF-D230-451E-8B1B-B62904DEB9FF}" sibTransId="{6D95C452-F6E8-47DC-B07D-24B3154311A6}"/>
    <dgm:cxn modelId="{26F8D36D-2756-4A02-A370-68C84D508403}" type="presOf" srcId="{33BF3A3D-705C-4436-8512-254BC08D358B}" destId="{9F24E705-1BED-46AA-A510-C5840F2066E3}" srcOrd="0" destOrd="0" presId="urn:microsoft.com/office/officeart/2005/8/layout/default"/>
    <dgm:cxn modelId="{E237D494-914C-4AB2-97DF-4E9DF08667EA}" srcId="{8F735267-29C6-4E71-B049-F865B2079A51}" destId="{CBC2C700-8405-4C5E-BE35-00E75302D05C}" srcOrd="2" destOrd="0" parTransId="{C40CBD91-D36E-45E4-A42E-718E7F961C9F}" sibTransId="{F258605C-0A2D-4D83-BA75-72D404DCF8B2}"/>
    <dgm:cxn modelId="{618654BA-2C00-461A-A916-68EC478FC3E6}" type="presOf" srcId="{60EF07A3-A6BB-4F09-A4C2-D86472FDB76C}" destId="{A2C65995-13D7-4787-8CEE-7DDF9559467A}" srcOrd="0" destOrd="0" presId="urn:microsoft.com/office/officeart/2005/8/layout/default"/>
    <dgm:cxn modelId="{753A2ECC-6029-464B-8E83-8BB67FC2E9A1}" srcId="{8F735267-29C6-4E71-B049-F865B2079A51}" destId="{33BF3A3D-705C-4436-8512-254BC08D358B}" srcOrd="1" destOrd="0" parTransId="{8A35230D-3AF8-4F66-A4B4-8CE106CCF413}" sibTransId="{8C366A69-9C83-4216-8DFF-E18E0A25EC24}"/>
    <dgm:cxn modelId="{45B63AD3-0472-4F60-96EC-A083EA5F85DA}" type="presOf" srcId="{839B7244-F02C-4812-A652-3E81CD398524}" destId="{E0506F91-D836-45B8-97BD-4B66F4318ECE}" srcOrd="0" destOrd="0" presId="urn:microsoft.com/office/officeart/2005/8/layout/default"/>
    <dgm:cxn modelId="{74BE5DD6-3091-496A-A01E-55861B232A3F}" type="presOf" srcId="{8F735267-29C6-4E71-B049-F865B2079A51}" destId="{186B8227-38C2-4B6F-9C83-25A09EEA0B4C}" srcOrd="0" destOrd="0" presId="urn:microsoft.com/office/officeart/2005/8/layout/default"/>
    <dgm:cxn modelId="{FE1F44E5-4A0B-46FC-B863-02F42F2D9D4E}" srcId="{8F735267-29C6-4E71-B049-F865B2079A51}" destId="{839B7244-F02C-4812-A652-3E81CD398524}" srcOrd="3" destOrd="0" parTransId="{F5573389-8CAA-4630-A285-2F46AD88F9F7}" sibTransId="{C6DA68D9-C8DB-47CF-A4BF-A888B78FC6FC}"/>
    <dgm:cxn modelId="{D207BEE6-4DFF-4240-95FC-0F4DB3A77145}" srcId="{8F735267-29C6-4E71-B049-F865B2079A51}" destId="{60EF07A3-A6BB-4F09-A4C2-D86472FDB76C}" srcOrd="4" destOrd="0" parTransId="{2942AC1C-7529-4D1C-A67A-30AC6E391B89}" sibTransId="{312A629E-C239-4E73-A450-81A97D201EBD}"/>
    <dgm:cxn modelId="{6AE71DA0-C969-4BA5-B433-FAB1A27FA8D6}" type="presParOf" srcId="{186B8227-38C2-4B6F-9C83-25A09EEA0B4C}" destId="{B9F435FA-FB75-4D43-B6F3-AB161BB5CBFC}" srcOrd="0" destOrd="0" presId="urn:microsoft.com/office/officeart/2005/8/layout/default"/>
    <dgm:cxn modelId="{632FF877-B7E8-4982-BB7C-BD12C757AA5A}" type="presParOf" srcId="{186B8227-38C2-4B6F-9C83-25A09EEA0B4C}" destId="{F2F5C1FA-FAAC-44EF-AD7C-45D51AD9C58E}" srcOrd="1" destOrd="0" presId="urn:microsoft.com/office/officeart/2005/8/layout/default"/>
    <dgm:cxn modelId="{AAD7D638-3EAD-4FEE-9439-4240E75206FB}" type="presParOf" srcId="{186B8227-38C2-4B6F-9C83-25A09EEA0B4C}" destId="{9F24E705-1BED-46AA-A510-C5840F2066E3}" srcOrd="2" destOrd="0" presId="urn:microsoft.com/office/officeart/2005/8/layout/default"/>
    <dgm:cxn modelId="{F469C9D9-70AA-47D0-9B1B-ECBED7F41D8F}" type="presParOf" srcId="{186B8227-38C2-4B6F-9C83-25A09EEA0B4C}" destId="{DC12CDC6-92E3-4B8C-9474-35650FD42034}" srcOrd="3" destOrd="0" presId="urn:microsoft.com/office/officeart/2005/8/layout/default"/>
    <dgm:cxn modelId="{09AFAD5C-4240-4499-B761-9F1CF5306943}" type="presParOf" srcId="{186B8227-38C2-4B6F-9C83-25A09EEA0B4C}" destId="{22989456-9CA4-4658-9B8E-BD32A9B67BA6}" srcOrd="4" destOrd="0" presId="urn:microsoft.com/office/officeart/2005/8/layout/default"/>
    <dgm:cxn modelId="{D2F23787-BBE5-49F6-B77E-8F729F486EE0}" type="presParOf" srcId="{186B8227-38C2-4B6F-9C83-25A09EEA0B4C}" destId="{956FBE46-D2FE-4504-A541-068A0328A3DE}" srcOrd="5" destOrd="0" presId="urn:microsoft.com/office/officeart/2005/8/layout/default"/>
    <dgm:cxn modelId="{AE6FABF7-D46D-43F9-B865-C7FB07B9E1B7}" type="presParOf" srcId="{186B8227-38C2-4B6F-9C83-25A09EEA0B4C}" destId="{E0506F91-D836-45B8-97BD-4B66F4318ECE}" srcOrd="6" destOrd="0" presId="urn:microsoft.com/office/officeart/2005/8/layout/default"/>
    <dgm:cxn modelId="{E2DEC219-07B6-4CB5-BFE3-FCD4BFCD9758}" type="presParOf" srcId="{186B8227-38C2-4B6F-9C83-25A09EEA0B4C}" destId="{A1949E77-D1AC-447A-94F3-5CD40D3ECC58}" srcOrd="7" destOrd="0" presId="urn:microsoft.com/office/officeart/2005/8/layout/default"/>
    <dgm:cxn modelId="{92A1C572-C685-438F-B6A0-C0BB283E9D7E}" type="presParOf" srcId="{186B8227-38C2-4B6F-9C83-25A09EEA0B4C}" destId="{A2C65995-13D7-4787-8CEE-7DDF9559467A}"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F435FA-FB75-4D43-B6F3-AB161BB5CBFC}">
      <dsp:nvSpPr>
        <dsp:cNvPr id="0" name=""/>
        <dsp:cNvSpPr/>
      </dsp:nvSpPr>
      <dsp:spPr>
        <a:xfrm>
          <a:off x="484318" y="639"/>
          <a:ext cx="2213240" cy="1327944"/>
        </a:xfrm>
        <a:prstGeom prst="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sp3d extrusionH="28000" prstMaterial="matte"/>
        </a:bodyPr>
        <a:lstStyle/>
        <a:p>
          <a:pPr marL="0" lvl="0" indent="0" algn="ctr" defTabSz="1289050" rtl="0">
            <a:lnSpc>
              <a:spcPct val="90000"/>
            </a:lnSpc>
            <a:spcBef>
              <a:spcPct val="0"/>
            </a:spcBef>
            <a:spcAft>
              <a:spcPct val="35000"/>
            </a:spcAft>
            <a:buNone/>
          </a:pPr>
          <a:r>
            <a:rPr lang="en-US" sz="2900" kern="1200" dirty="0" err="1"/>
            <a:t>Régression</a:t>
          </a:r>
          <a:r>
            <a:rPr lang="en-US" sz="2900" kern="1200" dirty="0"/>
            <a:t> </a:t>
          </a:r>
          <a:r>
            <a:rPr lang="en-US" sz="2900" kern="1200" dirty="0" err="1"/>
            <a:t>Logistique</a:t>
          </a:r>
          <a:r>
            <a:rPr lang="en-US" sz="2900" kern="1200" dirty="0"/>
            <a:t> (</a:t>
          </a:r>
          <a:r>
            <a:rPr lang="en-US" sz="2900" kern="1200" dirty="0" err="1"/>
            <a:t>OvR</a:t>
          </a:r>
          <a:r>
            <a:rPr lang="en-US" sz="2900" kern="1200" dirty="0"/>
            <a:t>)</a:t>
          </a:r>
        </a:p>
      </dsp:txBody>
      <dsp:txXfrm>
        <a:off x="484318" y="639"/>
        <a:ext cx="2213240" cy="1327944"/>
      </dsp:txXfrm>
    </dsp:sp>
    <dsp:sp modelId="{9F24E705-1BED-46AA-A510-C5840F2066E3}">
      <dsp:nvSpPr>
        <dsp:cNvPr id="0" name=""/>
        <dsp:cNvSpPr/>
      </dsp:nvSpPr>
      <dsp:spPr>
        <a:xfrm>
          <a:off x="2918882" y="639"/>
          <a:ext cx="2213240" cy="1327944"/>
        </a:xfrm>
        <a:prstGeom prst="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sp3d extrusionH="28000" prstMaterial="matte"/>
        </a:bodyPr>
        <a:lstStyle/>
        <a:p>
          <a:pPr marL="0" lvl="0" indent="0" algn="ctr" defTabSz="1289050" rtl="0">
            <a:lnSpc>
              <a:spcPct val="90000"/>
            </a:lnSpc>
            <a:spcBef>
              <a:spcPct val="0"/>
            </a:spcBef>
            <a:spcAft>
              <a:spcPct val="35000"/>
            </a:spcAft>
            <a:buNone/>
          </a:pPr>
          <a:r>
            <a:rPr lang="en-US" sz="2900" kern="1200">
              <a:latin typeface="Tw Cen MT" panose="020B0602020104020603"/>
            </a:rPr>
            <a:t>SVM (OvR)</a:t>
          </a:r>
          <a:endParaRPr lang="en-US" sz="2900" kern="1200" dirty="0"/>
        </a:p>
      </dsp:txBody>
      <dsp:txXfrm>
        <a:off x="2918882" y="639"/>
        <a:ext cx="2213240" cy="1327944"/>
      </dsp:txXfrm>
    </dsp:sp>
    <dsp:sp modelId="{22989456-9CA4-4658-9B8E-BD32A9B67BA6}">
      <dsp:nvSpPr>
        <dsp:cNvPr id="0" name=""/>
        <dsp:cNvSpPr/>
      </dsp:nvSpPr>
      <dsp:spPr>
        <a:xfrm>
          <a:off x="5353446" y="639"/>
          <a:ext cx="2213240" cy="1327944"/>
        </a:xfrm>
        <a:prstGeom prst="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sp3d extrusionH="28000" prstMaterial="matte"/>
        </a:bodyPr>
        <a:lstStyle/>
        <a:p>
          <a:pPr marL="0" lvl="0" indent="0" algn="ctr" defTabSz="1289050" rtl="0">
            <a:lnSpc>
              <a:spcPct val="90000"/>
            </a:lnSpc>
            <a:spcBef>
              <a:spcPct val="0"/>
            </a:spcBef>
            <a:spcAft>
              <a:spcPct val="35000"/>
            </a:spcAft>
            <a:buNone/>
          </a:pPr>
          <a:r>
            <a:rPr lang="en-US" sz="2900" kern="1200" dirty="0">
              <a:latin typeface="Tw Cen MT" panose="020B0602020104020603"/>
            </a:rPr>
            <a:t>SGD (</a:t>
          </a:r>
          <a:r>
            <a:rPr lang="en-US" sz="2900" kern="1200" dirty="0" err="1">
              <a:latin typeface="Tw Cen MT" panose="020B0602020104020603"/>
            </a:rPr>
            <a:t>OvR</a:t>
          </a:r>
          <a:r>
            <a:rPr lang="en-US" sz="2900" kern="1200" dirty="0">
              <a:latin typeface="Tw Cen MT" panose="020B0602020104020603"/>
            </a:rPr>
            <a:t>)</a:t>
          </a:r>
          <a:endParaRPr lang="en-US" sz="2900" kern="1200" dirty="0"/>
        </a:p>
      </dsp:txBody>
      <dsp:txXfrm>
        <a:off x="5353446" y="639"/>
        <a:ext cx="2213240" cy="1327944"/>
      </dsp:txXfrm>
    </dsp:sp>
    <dsp:sp modelId="{E0506F91-D836-45B8-97BD-4B66F4318ECE}">
      <dsp:nvSpPr>
        <dsp:cNvPr id="0" name=""/>
        <dsp:cNvSpPr/>
      </dsp:nvSpPr>
      <dsp:spPr>
        <a:xfrm>
          <a:off x="1701600" y="1549908"/>
          <a:ext cx="2213240" cy="1327944"/>
        </a:xfrm>
        <a:prstGeom prst="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sp3d extrusionH="28000" prstMaterial="matte"/>
        </a:bodyPr>
        <a:lstStyle/>
        <a:p>
          <a:pPr marL="0" lvl="0" indent="0" algn="ctr" defTabSz="1289050" rtl="0">
            <a:lnSpc>
              <a:spcPct val="90000"/>
            </a:lnSpc>
            <a:spcBef>
              <a:spcPct val="0"/>
            </a:spcBef>
            <a:spcAft>
              <a:spcPct val="35000"/>
            </a:spcAft>
            <a:buNone/>
          </a:pPr>
          <a:r>
            <a:rPr lang="en-US" sz="2900" kern="1200" dirty="0"/>
            <a:t>K Nearest Neighbors</a:t>
          </a:r>
        </a:p>
      </dsp:txBody>
      <dsp:txXfrm>
        <a:off x="1701600" y="1549908"/>
        <a:ext cx="2213240" cy="1327944"/>
      </dsp:txXfrm>
    </dsp:sp>
    <dsp:sp modelId="{A2C65995-13D7-4787-8CEE-7DDF9559467A}">
      <dsp:nvSpPr>
        <dsp:cNvPr id="0" name=""/>
        <dsp:cNvSpPr/>
      </dsp:nvSpPr>
      <dsp:spPr>
        <a:xfrm>
          <a:off x="4136164" y="1549908"/>
          <a:ext cx="2213240" cy="1327944"/>
        </a:xfrm>
        <a:prstGeom prst="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sp3d extrusionH="28000" prstMaterial="matte"/>
        </a:bodyPr>
        <a:lstStyle/>
        <a:p>
          <a:pPr marL="0" lvl="0" indent="0" algn="ctr" defTabSz="1289050" rtl="0">
            <a:lnSpc>
              <a:spcPct val="90000"/>
            </a:lnSpc>
            <a:spcBef>
              <a:spcPct val="0"/>
            </a:spcBef>
            <a:spcAft>
              <a:spcPct val="35000"/>
            </a:spcAft>
            <a:buNone/>
          </a:pPr>
          <a:r>
            <a:rPr lang="en-US" sz="2900" kern="1200" dirty="0">
              <a:latin typeface="Tw Cen MT" panose="020B0602020104020603"/>
            </a:rPr>
            <a:t>Random Forest</a:t>
          </a:r>
          <a:endParaRPr lang="en-US" sz="2900" kern="1200" dirty="0"/>
        </a:p>
      </dsp:txBody>
      <dsp:txXfrm>
        <a:off x="4136164" y="1549908"/>
        <a:ext cx="2213240" cy="132794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159B72-4676-49CE-B775-3CB6F175214A}" type="datetimeFigureOut">
              <a:rPr lang="fr-FR" smtClean="0"/>
              <a:t>03/03/2022</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A0CD39-D32D-466F-83F4-6C74B61A26C9}" type="slidenum">
              <a:rPr lang="fr-FR" smtClean="0"/>
              <a:t>‹#›</a:t>
            </a:fld>
            <a:endParaRPr lang="fr-FR"/>
          </a:p>
        </p:txBody>
      </p:sp>
    </p:spTree>
    <p:extLst>
      <p:ext uri="{BB962C8B-B14F-4D97-AF65-F5344CB8AC3E}">
        <p14:creationId xmlns:p14="http://schemas.microsoft.com/office/powerpoint/2010/main" val="3182978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R" dirty="0"/>
          </a:p>
        </p:txBody>
      </p:sp>
      <p:sp>
        <p:nvSpPr>
          <p:cNvPr id="4" name="Slide Number Placeholder 3"/>
          <p:cNvSpPr>
            <a:spLocks noGrp="1"/>
          </p:cNvSpPr>
          <p:nvPr>
            <p:ph type="sldNum" sz="quarter" idx="5"/>
          </p:nvPr>
        </p:nvSpPr>
        <p:spPr/>
        <p:txBody>
          <a:bodyPr/>
          <a:lstStyle/>
          <a:p>
            <a:fld id="{5AA0CD39-D32D-466F-83F4-6C74B61A26C9}" type="slidenum">
              <a:rPr lang="fr-FR" smtClean="0"/>
              <a:t>1</a:t>
            </a:fld>
            <a:endParaRPr lang="fr-FR"/>
          </a:p>
        </p:txBody>
      </p:sp>
    </p:spTree>
    <p:extLst>
      <p:ext uri="{BB962C8B-B14F-4D97-AF65-F5344CB8AC3E}">
        <p14:creationId xmlns:p14="http://schemas.microsoft.com/office/powerpoint/2010/main" val="92182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R" dirty="0"/>
          </a:p>
        </p:txBody>
      </p:sp>
      <p:sp>
        <p:nvSpPr>
          <p:cNvPr id="4" name="Slide Number Placeholder 3"/>
          <p:cNvSpPr>
            <a:spLocks noGrp="1"/>
          </p:cNvSpPr>
          <p:nvPr>
            <p:ph type="sldNum" sz="quarter" idx="5"/>
          </p:nvPr>
        </p:nvSpPr>
        <p:spPr/>
        <p:txBody>
          <a:bodyPr/>
          <a:lstStyle/>
          <a:p>
            <a:fld id="{5AA0CD39-D32D-466F-83F4-6C74B61A26C9}" type="slidenum">
              <a:rPr lang="fr-FR" smtClean="0"/>
              <a:t>3</a:t>
            </a:fld>
            <a:endParaRPr lang="fr-FR"/>
          </a:p>
        </p:txBody>
      </p:sp>
    </p:spTree>
    <p:extLst>
      <p:ext uri="{BB962C8B-B14F-4D97-AF65-F5344CB8AC3E}">
        <p14:creationId xmlns:p14="http://schemas.microsoft.com/office/powerpoint/2010/main" val="26173574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L’utilisateur a tout intérêt à bien présenter sa question</a:t>
            </a:r>
          </a:p>
          <a:p>
            <a:r>
              <a:rPr lang="fr-FR" dirty="0"/>
              <a:t>À choisir les bons tags</a:t>
            </a:r>
          </a:p>
          <a:p>
            <a:r>
              <a:rPr lang="fr-FR" dirty="0"/>
              <a:t>Afin que sa question soit référencée correctement</a:t>
            </a:r>
          </a:p>
        </p:txBody>
      </p:sp>
      <p:sp>
        <p:nvSpPr>
          <p:cNvPr id="4" name="Slide Number Placeholder 3"/>
          <p:cNvSpPr>
            <a:spLocks noGrp="1"/>
          </p:cNvSpPr>
          <p:nvPr>
            <p:ph type="sldNum" sz="quarter" idx="5"/>
          </p:nvPr>
        </p:nvSpPr>
        <p:spPr/>
        <p:txBody>
          <a:bodyPr/>
          <a:lstStyle/>
          <a:p>
            <a:fld id="{5AA0CD39-D32D-466F-83F4-6C74B61A26C9}" type="slidenum">
              <a:rPr lang="fr-FR" smtClean="0"/>
              <a:t>4</a:t>
            </a:fld>
            <a:endParaRPr lang="fr-FR"/>
          </a:p>
        </p:txBody>
      </p:sp>
    </p:spTree>
    <p:extLst>
      <p:ext uri="{BB962C8B-B14F-4D97-AF65-F5344CB8AC3E}">
        <p14:creationId xmlns:p14="http://schemas.microsoft.com/office/powerpoint/2010/main" val="27446744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R" dirty="0"/>
          </a:p>
        </p:txBody>
      </p:sp>
      <p:sp>
        <p:nvSpPr>
          <p:cNvPr id="4" name="Slide Number Placeholder 3"/>
          <p:cNvSpPr>
            <a:spLocks noGrp="1"/>
          </p:cNvSpPr>
          <p:nvPr>
            <p:ph type="sldNum" sz="quarter" idx="5"/>
          </p:nvPr>
        </p:nvSpPr>
        <p:spPr/>
        <p:txBody>
          <a:bodyPr/>
          <a:lstStyle/>
          <a:p>
            <a:fld id="{5AA0CD39-D32D-466F-83F4-6C74B61A26C9}" type="slidenum">
              <a:rPr lang="fr-FR" smtClean="0"/>
              <a:t>7</a:t>
            </a:fld>
            <a:endParaRPr lang="fr-FR"/>
          </a:p>
        </p:txBody>
      </p:sp>
    </p:spTree>
    <p:extLst>
      <p:ext uri="{BB962C8B-B14F-4D97-AF65-F5344CB8AC3E}">
        <p14:creationId xmlns:p14="http://schemas.microsoft.com/office/powerpoint/2010/main" val="2615037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R" dirty="0"/>
              <a:t>OVR : permet de fit un classificateur binaire pour chaque label du jeu de données</a:t>
            </a:r>
          </a:p>
          <a:p>
            <a:endParaRPr lang="en-FR" dirty="0"/>
          </a:p>
        </p:txBody>
      </p:sp>
      <p:sp>
        <p:nvSpPr>
          <p:cNvPr id="4" name="Slide Number Placeholder 3"/>
          <p:cNvSpPr>
            <a:spLocks noGrp="1"/>
          </p:cNvSpPr>
          <p:nvPr>
            <p:ph type="sldNum" sz="quarter" idx="5"/>
          </p:nvPr>
        </p:nvSpPr>
        <p:spPr/>
        <p:txBody>
          <a:bodyPr/>
          <a:lstStyle/>
          <a:p>
            <a:fld id="{5AA0CD39-D32D-466F-83F4-6C74B61A26C9}" type="slidenum">
              <a:rPr lang="fr-FR" smtClean="0"/>
              <a:t>11</a:t>
            </a:fld>
            <a:endParaRPr lang="fr-FR"/>
          </a:p>
        </p:txBody>
      </p:sp>
    </p:spTree>
    <p:extLst>
      <p:ext uri="{BB962C8B-B14F-4D97-AF65-F5344CB8AC3E}">
        <p14:creationId xmlns:p14="http://schemas.microsoft.com/office/powerpoint/2010/main" val="1353805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a:t>
            </a:r>
            <a:r>
              <a:rPr lang="en-FR"/>
              <a:t>pproche probabiliste</a:t>
            </a:r>
          </a:p>
        </p:txBody>
      </p:sp>
      <p:sp>
        <p:nvSpPr>
          <p:cNvPr id="4" name="Slide Number Placeholder 3"/>
          <p:cNvSpPr>
            <a:spLocks noGrp="1"/>
          </p:cNvSpPr>
          <p:nvPr>
            <p:ph type="sldNum" sz="quarter" idx="5"/>
          </p:nvPr>
        </p:nvSpPr>
        <p:spPr/>
        <p:txBody>
          <a:bodyPr/>
          <a:lstStyle/>
          <a:p>
            <a:fld id="{5AA0CD39-D32D-466F-83F4-6C74B61A26C9}" type="slidenum">
              <a:rPr lang="fr-FR" smtClean="0"/>
              <a:t>12</a:t>
            </a:fld>
            <a:endParaRPr lang="fr-FR"/>
          </a:p>
        </p:txBody>
      </p:sp>
    </p:spTree>
    <p:extLst>
      <p:ext uri="{BB962C8B-B14F-4D97-AF65-F5344CB8AC3E}">
        <p14:creationId xmlns:p14="http://schemas.microsoft.com/office/powerpoint/2010/main" val="1659347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a:t>
            </a:r>
            <a:r>
              <a:rPr lang="en-FR" dirty="0"/>
              <a:t>onction d’optimisation</a:t>
            </a:r>
          </a:p>
        </p:txBody>
      </p:sp>
      <p:sp>
        <p:nvSpPr>
          <p:cNvPr id="4" name="Slide Number Placeholder 3"/>
          <p:cNvSpPr>
            <a:spLocks noGrp="1"/>
          </p:cNvSpPr>
          <p:nvPr>
            <p:ph type="sldNum" sz="quarter" idx="5"/>
          </p:nvPr>
        </p:nvSpPr>
        <p:spPr/>
        <p:txBody>
          <a:bodyPr/>
          <a:lstStyle/>
          <a:p>
            <a:fld id="{5AA0CD39-D32D-466F-83F4-6C74B61A26C9}" type="slidenum">
              <a:rPr lang="fr-FR" smtClean="0"/>
              <a:t>14</a:t>
            </a:fld>
            <a:endParaRPr lang="fr-FR"/>
          </a:p>
        </p:txBody>
      </p:sp>
    </p:spTree>
    <p:extLst>
      <p:ext uri="{BB962C8B-B14F-4D97-AF65-F5344CB8AC3E}">
        <p14:creationId xmlns:p14="http://schemas.microsoft.com/office/powerpoint/2010/main" val="1524890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a:t>
            </a:r>
            <a:r>
              <a:rPr lang="en-FR" dirty="0"/>
              <a:t>mélioration continue : l’utilisateur live selectionne t-il les mots clés proposés ?</a:t>
            </a:r>
          </a:p>
          <a:p>
            <a:r>
              <a:rPr lang="en-FR" dirty="0"/>
              <a:t>Dictionnaire à la main</a:t>
            </a:r>
          </a:p>
        </p:txBody>
      </p:sp>
      <p:sp>
        <p:nvSpPr>
          <p:cNvPr id="4" name="Slide Number Placeholder 3"/>
          <p:cNvSpPr>
            <a:spLocks noGrp="1"/>
          </p:cNvSpPr>
          <p:nvPr>
            <p:ph type="sldNum" sz="quarter" idx="5"/>
          </p:nvPr>
        </p:nvSpPr>
        <p:spPr/>
        <p:txBody>
          <a:bodyPr/>
          <a:lstStyle/>
          <a:p>
            <a:fld id="{5AA0CD39-D32D-466F-83F4-6C74B61A26C9}" type="slidenum">
              <a:rPr lang="fr-FR" smtClean="0"/>
              <a:t>20</a:t>
            </a:fld>
            <a:endParaRPr lang="fr-FR"/>
          </a:p>
        </p:txBody>
      </p:sp>
    </p:spTree>
    <p:extLst>
      <p:ext uri="{BB962C8B-B14F-4D97-AF65-F5344CB8AC3E}">
        <p14:creationId xmlns:p14="http://schemas.microsoft.com/office/powerpoint/2010/main" val="2942246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25620962-0500-4BBF-BD79-A41A09726610}" type="datetimeFigureOut">
              <a:rPr lang="fr-FR" smtClean="0"/>
              <a:t>03/03/2022</a:t>
            </a:fld>
            <a:endParaRPr lang="fr-FR"/>
          </a:p>
        </p:txBody>
      </p:sp>
      <p:sp>
        <p:nvSpPr>
          <p:cNvPr id="5" name="Footer Placeholder 4"/>
          <p:cNvSpPr>
            <a:spLocks noGrp="1"/>
          </p:cNvSpPr>
          <p:nvPr>
            <p:ph type="ftr" sz="quarter" idx="11"/>
          </p:nvPr>
        </p:nvSpPr>
        <p:spPr>
          <a:xfrm>
            <a:off x="1876424" y="5410201"/>
            <a:ext cx="5124886" cy="365125"/>
          </a:xfrm>
        </p:spPr>
        <p:txBody>
          <a:bodyPr/>
          <a:lstStyle/>
          <a:p>
            <a:endParaRPr lang="fr-FR"/>
          </a:p>
        </p:txBody>
      </p:sp>
      <p:sp>
        <p:nvSpPr>
          <p:cNvPr id="6" name="Slide Number Placeholder 5"/>
          <p:cNvSpPr>
            <a:spLocks noGrp="1"/>
          </p:cNvSpPr>
          <p:nvPr>
            <p:ph type="sldNum" sz="quarter" idx="12"/>
          </p:nvPr>
        </p:nvSpPr>
        <p:spPr>
          <a:xfrm>
            <a:off x="9896911" y="5410199"/>
            <a:ext cx="771089" cy="365125"/>
          </a:xfrm>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3435543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620962-0500-4BBF-BD79-A41A09726610}" type="datetimeFigureOut">
              <a:rPr lang="fr-FR" smtClean="0"/>
              <a:t>03/03/2022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3569778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620962-0500-4BBF-BD79-A41A09726610}" type="datetimeFigureOut">
              <a:rPr lang="fr-FR" smtClean="0"/>
              <a:t>03/03/2022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31961402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620962-0500-4BBF-BD79-A41A09726610}" type="datetimeFigureOut">
              <a:rPr lang="fr-FR" smtClean="0"/>
              <a:t>03/03/2022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0663C2C7-EC44-49A0-8EFF-150285408C68}" type="slidenum">
              <a:rPr lang="fr-FR" smtClean="0"/>
              <a:t>‹#›</a:t>
            </a:fld>
            <a:endParaRPr lang="fr-FR"/>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033939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620962-0500-4BBF-BD79-A41A09726610}" type="datetimeFigureOut">
              <a:rPr lang="fr-FR" smtClean="0"/>
              <a:t>03/03/2022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42500858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5620962-0500-4BBF-BD79-A41A09726610}" type="datetimeFigureOut">
              <a:rPr lang="fr-FR" smtClean="0"/>
              <a:t>03/03/2022</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38897965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5620962-0500-4BBF-BD79-A41A09726610}" type="datetimeFigureOut">
              <a:rPr lang="fr-FR" smtClean="0"/>
              <a:t>03/03/2022</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28551563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620962-0500-4BBF-BD79-A41A09726610}" type="datetimeFigureOut">
              <a:rPr lang="fr-FR" smtClean="0"/>
              <a:t>03/03/2022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13638961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620962-0500-4BBF-BD79-A41A09726610}" type="datetimeFigureOut">
              <a:rPr lang="fr-FR" smtClean="0"/>
              <a:t>03/03/2022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1726930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620962-0500-4BBF-BD79-A41A09726610}" type="datetimeFigureOut">
              <a:rPr lang="fr-FR" smtClean="0"/>
              <a:t>03/03/2022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215397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620962-0500-4BBF-BD79-A41A09726610}" type="datetimeFigureOut">
              <a:rPr lang="fr-FR" smtClean="0"/>
              <a:t>03/03/2022</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2648079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5620962-0500-4BBF-BD79-A41A09726610}" type="datetimeFigureOut">
              <a:rPr lang="fr-FR" smtClean="0"/>
              <a:t>03/03/2022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1542072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5620962-0500-4BBF-BD79-A41A09726610}" type="datetimeFigureOut">
              <a:rPr lang="fr-FR" smtClean="0"/>
              <a:t>03/03/2022</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2315630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5620962-0500-4BBF-BD79-A41A09726610}" type="datetimeFigureOut">
              <a:rPr lang="fr-FR" smtClean="0"/>
              <a:t>03/03/2022</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1553775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620962-0500-4BBF-BD79-A41A09726610}" type="datetimeFigureOut">
              <a:rPr lang="fr-FR" smtClean="0"/>
              <a:t>03/03/2022</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33456675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620962-0500-4BBF-BD79-A41A09726610}" type="datetimeFigureOut">
              <a:rPr lang="fr-FR" smtClean="0"/>
              <a:t>03/03/2022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4122364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620962-0500-4BBF-BD79-A41A09726610}" type="datetimeFigureOut">
              <a:rPr lang="fr-FR" smtClean="0"/>
              <a:t>03/03/2022</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0663C2C7-EC44-49A0-8EFF-150285408C68}" type="slidenum">
              <a:rPr lang="fr-FR" smtClean="0"/>
              <a:t>‹#›</a:t>
            </a:fld>
            <a:endParaRPr lang="fr-FR"/>
          </a:p>
        </p:txBody>
      </p:sp>
    </p:spTree>
    <p:extLst>
      <p:ext uri="{BB962C8B-B14F-4D97-AF65-F5344CB8AC3E}">
        <p14:creationId xmlns:p14="http://schemas.microsoft.com/office/powerpoint/2010/main" val="1692654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5620962-0500-4BBF-BD79-A41A09726610}" type="datetimeFigureOut">
              <a:rPr lang="fr-FR" smtClean="0"/>
              <a:t>03/03/2022</a:t>
            </a:fld>
            <a:endParaRPr lang="fr-FR"/>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663C2C7-EC44-49A0-8EFF-150285408C68}" type="slidenum">
              <a:rPr lang="fr-FR" smtClean="0"/>
              <a:t>‹#›</a:t>
            </a:fld>
            <a:endParaRPr lang="fr-FR"/>
          </a:p>
        </p:txBody>
      </p:sp>
    </p:spTree>
    <p:extLst>
      <p:ext uri="{BB962C8B-B14F-4D97-AF65-F5344CB8AC3E}">
        <p14:creationId xmlns:p14="http://schemas.microsoft.com/office/powerpoint/2010/main" val="1201485343"/>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https://miro.medium.com/max/1400/1*2zYNhLc522h0zftD1zDh2g.pn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AA560-BEE0-40F2-A929-1B8A69A2F2DF}"/>
              </a:ext>
            </a:extLst>
          </p:cNvPr>
          <p:cNvSpPr>
            <a:spLocks noGrp="1"/>
          </p:cNvSpPr>
          <p:nvPr>
            <p:ph type="ctrTitle"/>
          </p:nvPr>
        </p:nvSpPr>
        <p:spPr/>
        <p:txBody>
          <a:bodyPr/>
          <a:lstStyle/>
          <a:p>
            <a:r>
              <a:rPr lang="en-GB" b="1" dirty="0" err="1"/>
              <a:t>Catégorisez</a:t>
            </a:r>
            <a:r>
              <a:rPr lang="en-GB" b="1" dirty="0"/>
              <a:t> </a:t>
            </a:r>
            <a:r>
              <a:rPr lang="en-GB" b="1" dirty="0" err="1"/>
              <a:t>automatiquement</a:t>
            </a:r>
            <a:r>
              <a:rPr lang="en-GB" b="1" dirty="0"/>
              <a:t> des questions</a:t>
            </a:r>
          </a:p>
        </p:txBody>
      </p:sp>
      <p:sp>
        <p:nvSpPr>
          <p:cNvPr id="3" name="Subtitle 2">
            <a:extLst>
              <a:ext uri="{FF2B5EF4-FFF2-40B4-BE49-F238E27FC236}">
                <a16:creationId xmlns:a16="http://schemas.microsoft.com/office/drawing/2014/main" id="{75C833CA-401F-4BF9-B96C-CE478EB63611}"/>
              </a:ext>
            </a:extLst>
          </p:cNvPr>
          <p:cNvSpPr>
            <a:spLocks noGrp="1"/>
          </p:cNvSpPr>
          <p:nvPr>
            <p:ph type="subTitle" idx="1"/>
          </p:nvPr>
        </p:nvSpPr>
        <p:spPr/>
        <p:txBody>
          <a:bodyPr/>
          <a:lstStyle/>
          <a:p>
            <a:r>
              <a:rPr lang="fr-FR" dirty="0" err="1"/>
              <a:t>OpenClassrooms</a:t>
            </a:r>
            <a:r>
              <a:rPr lang="fr-FR" dirty="0"/>
              <a:t> - Ingénieur Machine Learning</a:t>
            </a:r>
          </a:p>
          <a:p>
            <a:r>
              <a:rPr lang="fr-FR" dirty="0"/>
              <a:t>Thibaud GROSJEAN - MARS 2022</a:t>
            </a:r>
          </a:p>
        </p:txBody>
      </p:sp>
    </p:spTree>
    <p:extLst>
      <p:ext uri="{BB962C8B-B14F-4D97-AF65-F5344CB8AC3E}">
        <p14:creationId xmlns:p14="http://schemas.microsoft.com/office/powerpoint/2010/main" val="34573189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94849-03E6-BB4B-BD7A-EDACCEEEE3D5}"/>
              </a:ext>
            </a:extLst>
          </p:cNvPr>
          <p:cNvSpPr>
            <a:spLocks noGrp="1"/>
          </p:cNvSpPr>
          <p:nvPr>
            <p:ph type="title"/>
          </p:nvPr>
        </p:nvSpPr>
        <p:spPr>
          <a:xfrm>
            <a:off x="8036041" y="618518"/>
            <a:ext cx="3281003" cy="1478570"/>
          </a:xfrm>
        </p:spPr>
        <p:txBody>
          <a:bodyPr anchor="b">
            <a:normAutofit/>
          </a:bodyPr>
          <a:lstStyle/>
          <a:p>
            <a:r>
              <a:rPr lang="en-FR" sz="2800"/>
              <a:t>Reduction dimensionnelle</a:t>
            </a:r>
          </a:p>
        </p:txBody>
      </p:sp>
      <p:sp>
        <p:nvSpPr>
          <p:cNvPr id="19" name="Round Diagonal Corner Rectangle 11">
            <a:extLst>
              <a:ext uri="{FF2B5EF4-FFF2-40B4-BE49-F238E27FC236}">
                <a16:creationId xmlns:a16="http://schemas.microsoft.com/office/drawing/2014/main" id="{E4B7B3E3-827A-48BE-AD67-A57C45AA6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picture containing chart&#10;&#10;Description automatically generated">
            <a:extLst>
              <a:ext uri="{FF2B5EF4-FFF2-40B4-BE49-F238E27FC236}">
                <a16:creationId xmlns:a16="http://schemas.microsoft.com/office/drawing/2014/main" id="{EAD94ADD-D6E6-D143-9364-6B520812BF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0546" y="1137621"/>
            <a:ext cx="5369265" cy="4577297"/>
          </a:xfrm>
          <a:prstGeom prst="rect">
            <a:avLst/>
          </a:prstGeom>
        </p:spPr>
      </p:pic>
      <p:sp>
        <p:nvSpPr>
          <p:cNvPr id="16" name="Content Placeholder 15">
            <a:extLst>
              <a:ext uri="{FF2B5EF4-FFF2-40B4-BE49-F238E27FC236}">
                <a16:creationId xmlns:a16="http://schemas.microsoft.com/office/drawing/2014/main" id="{EE2526A2-B75E-4E5F-A851-87A8220CA21B}"/>
              </a:ext>
            </a:extLst>
          </p:cNvPr>
          <p:cNvSpPr>
            <a:spLocks noGrp="1"/>
          </p:cNvSpPr>
          <p:nvPr>
            <p:ph idx="1"/>
          </p:nvPr>
        </p:nvSpPr>
        <p:spPr>
          <a:xfrm>
            <a:off x="8036041" y="2249487"/>
            <a:ext cx="3281004" cy="3541714"/>
          </a:xfrm>
        </p:spPr>
        <p:txBody>
          <a:bodyPr>
            <a:normAutofit/>
          </a:bodyPr>
          <a:lstStyle/>
          <a:p>
            <a:r>
              <a:rPr lang="en-US" sz="1800" dirty="0"/>
              <a:t>1250 variables</a:t>
            </a:r>
          </a:p>
          <a:p>
            <a:r>
              <a:rPr lang="en-US" sz="1800" dirty="0"/>
              <a:t>990 </a:t>
            </a:r>
            <a:r>
              <a:rPr lang="en-US" sz="1800" dirty="0" err="1"/>
              <a:t>composants</a:t>
            </a:r>
            <a:endParaRPr lang="en-US" sz="1800" dirty="0"/>
          </a:p>
          <a:p>
            <a:r>
              <a:rPr lang="en-US" sz="1800" dirty="0"/>
              <a:t>Variance </a:t>
            </a:r>
            <a:r>
              <a:rPr lang="en-US" sz="1800" dirty="0" err="1"/>
              <a:t>expliquée</a:t>
            </a:r>
            <a:r>
              <a:rPr lang="en-US" sz="1800" dirty="0"/>
              <a:t> : 96%</a:t>
            </a:r>
          </a:p>
        </p:txBody>
      </p:sp>
    </p:spTree>
    <p:extLst>
      <p:ext uri="{BB962C8B-B14F-4D97-AF65-F5344CB8AC3E}">
        <p14:creationId xmlns:p14="http://schemas.microsoft.com/office/powerpoint/2010/main" val="3417711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2F21D-FABE-EC47-B8E3-A3E3BAFC2187}"/>
              </a:ext>
            </a:extLst>
          </p:cNvPr>
          <p:cNvSpPr>
            <a:spLocks noGrp="1"/>
          </p:cNvSpPr>
          <p:nvPr>
            <p:ph type="title"/>
          </p:nvPr>
        </p:nvSpPr>
        <p:spPr/>
        <p:txBody>
          <a:bodyPr/>
          <a:lstStyle/>
          <a:p>
            <a:r>
              <a:rPr lang="en-FR" dirty="0"/>
              <a:t>Approche supevisée</a:t>
            </a:r>
          </a:p>
        </p:txBody>
      </p:sp>
      <p:sp>
        <p:nvSpPr>
          <p:cNvPr id="3" name="Content Placeholder 2">
            <a:extLst>
              <a:ext uri="{FF2B5EF4-FFF2-40B4-BE49-F238E27FC236}">
                <a16:creationId xmlns:a16="http://schemas.microsoft.com/office/drawing/2014/main" id="{1A0503A5-AEEB-7445-8929-DBC0FD3F8C65}"/>
              </a:ext>
            </a:extLst>
          </p:cNvPr>
          <p:cNvSpPr>
            <a:spLocks noGrp="1"/>
          </p:cNvSpPr>
          <p:nvPr>
            <p:ph idx="1"/>
          </p:nvPr>
        </p:nvSpPr>
        <p:spPr/>
        <p:txBody>
          <a:bodyPr/>
          <a:lstStyle/>
          <a:p>
            <a:r>
              <a:rPr lang="en-FR" dirty="0"/>
              <a:t>Utilisation de la stratégie </a:t>
            </a:r>
            <a:r>
              <a:rPr lang="en-FR" i="1" dirty="0"/>
              <a:t>OneVsRest </a:t>
            </a:r>
            <a:r>
              <a:rPr lang="en-FR" dirty="0"/>
              <a:t>(ou </a:t>
            </a:r>
            <a:r>
              <a:rPr lang="en-FR" i="1" dirty="0"/>
              <a:t>OneVsAll</a:t>
            </a:r>
            <a:r>
              <a:rPr lang="en-FR" dirty="0"/>
              <a:t>)</a:t>
            </a:r>
          </a:p>
          <a:p>
            <a:r>
              <a:rPr lang="en-FR" dirty="0"/>
              <a:t>Ainsi que de modèles habilités à la classification multiple</a:t>
            </a:r>
          </a:p>
        </p:txBody>
      </p:sp>
      <p:graphicFrame>
        <p:nvGraphicFramePr>
          <p:cNvPr id="5" name="Diagram 279">
            <a:extLst>
              <a:ext uri="{FF2B5EF4-FFF2-40B4-BE49-F238E27FC236}">
                <a16:creationId xmlns:a16="http://schemas.microsoft.com/office/drawing/2014/main" id="{33069D02-EC29-9441-99F4-367E52A75957}"/>
              </a:ext>
            </a:extLst>
          </p:cNvPr>
          <p:cNvGraphicFramePr>
            <a:graphicFrameLocks/>
          </p:cNvGraphicFramePr>
          <p:nvPr>
            <p:extLst>
              <p:ext uri="{D42A27DB-BD31-4B8C-83A1-F6EECF244321}">
                <p14:modId xmlns:p14="http://schemas.microsoft.com/office/powerpoint/2010/main" val="597427547"/>
              </p:ext>
            </p:extLst>
          </p:nvPr>
        </p:nvGraphicFramePr>
        <p:xfrm>
          <a:off x="2070497" y="3429000"/>
          <a:ext cx="8051005" cy="28784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97126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D0850-F20C-524A-8F96-40FBE0E23CC1}"/>
              </a:ext>
            </a:extLst>
          </p:cNvPr>
          <p:cNvSpPr>
            <a:spLocks noGrp="1"/>
          </p:cNvSpPr>
          <p:nvPr>
            <p:ph type="title"/>
          </p:nvPr>
        </p:nvSpPr>
        <p:spPr>
          <a:xfrm>
            <a:off x="8036041" y="618518"/>
            <a:ext cx="3281003" cy="1478570"/>
          </a:xfrm>
        </p:spPr>
        <p:txBody>
          <a:bodyPr anchor="b">
            <a:normAutofit/>
          </a:bodyPr>
          <a:lstStyle/>
          <a:p>
            <a:r>
              <a:rPr lang="en-FR" sz="2800"/>
              <a:t>Approche non supervisée</a:t>
            </a:r>
          </a:p>
        </p:txBody>
      </p:sp>
      <p:sp>
        <p:nvSpPr>
          <p:cNvPr id="71" name="Round Diagonal Corner Rectangle 11">
            <a:extLst>
              <a:ext uri="{FF2B5EF4-FFF2-40B4-BE49-F238E27FC236}">
                <a16:creationId xmlns:a16="http://schemas.microsoft.com/office/drawing/2014/main" id="{E4B7B3E3-827A-48BE-AD67-A57C45AA6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BA8CC69B-3305-AE4D-AA2B-03A20C74ABD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118988" y="1821769"/>
            <a:ext cx="6112382" cy="3209001"/>
          </a:xfrm>
          <a:prstGeom prst="rect">
            <a:avLst/>
          </a:prstGeom>
          <a:solidFill>
            <a:schemeClr val="tx1"/>
          </a:solidFill>
        </p:spPr>
      </p:pic>
      <p:sp>
        <p:nvSpPr>
          <p:cNvPr id="3" name="Content Placeholder 2">
            <a:extLst>
              <a:ext uri="{FF2B5EF4-FFF2-40B4-BE49-F238E27FC236}">
                <a16:creationId xmlns:a16="http://schemas.microsoft.com/office/drawing/2014/main" id="{074A5C5C-B00F-254B-9862-57AD322BFCB8}"/>
              </a:ext>
            </a:extLst>
          </p:cNvPr>
          <p:cNvSpPr>
            <a:spLocks noGrp="1"/>
          </p:cNvSpPr>
          <p:nvPr>
            <p:ph idx="1"/>
          </p:nvPr>
        </p:nvSpPr>
        <p:spPr>
          <a:xfrm>
            <a:off x="8036041" y="2249487"/>
            <a:ext cx="3281004" cy="3541714"/>
          </a:xfrm>
        </p:spPr>
        <p:txBody>
          <a:bodyPr>
            <a:normAutofit/>
          </a:bodyPr>
          <a:lstStyle/>
          <a:p>
            <a:r>
              <a:rPr lang="en-FR" sz="1800" i="1" dirty="0"/>
              <a:t>LDA</a:t>
            </a:r>
            <a:r>
              <a:rPr lang="en-FR" sz="1800" dirty="0"/>
              <a:t> (</a:t>
            </a:r>
            <a:r>
              <a:rPr lang="en-GB" sz="1800" i="1" dirty="0"/>
              <a:t>Latent Dirichlet Allocation</a:t>
            </a:r>
            <a:r>
              <a:rPr lang="en-FR" sz="1800" b="1" i="1" dirty="0"/>
              <a:t>)</a:t>
            </a:r>
            <a:endParaRPr lang="en-GB" sz="1800" b="1" i="1" dirty="0"/>
          </a:p>
          <a:p>
            <a:r>
              <a:rPr lang="en-GB" sz="1800" dirty="0"/>
              <a:t>Utilisation du </a:t>
            </a:r>
            <a:r>
              <a:rPr lang="en-GB" sz="1800" dirty="0" err="1"/>
              <a:t>moteur</a:t>
            </a:r>
            <a:r>
              <a:rPr lang="en-GB" sz="1800" dirty="0"/>
              <a:t> </a:t>
            </a:r>
            <a:r>
              <a:rPr lang="en-GB" sz="1800" i="1" dirty="0" err="1"/>
              <a:t>Gensim</a:t>
            </a:r>
            <a:endParaRPr lang="en-GB" sz="1800" i="1" dirty="0"/>
          </a:p>
        </p:txBody>
      </p:sp>
    </p:spTree>
    <p:extLst>
      <p:ext uri="{BB962C8B-B14F-4D97-AF65-F5344CB8AC3E}">
        <p14:creationId xmlns:p14="http://schemas.microsoft.com/office/powerpoint/2010/main" val="21902818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1EDD1-6856-4644-BA97-02AEAF865FF5}"/>
              </a:ext>
            </a:extLst>
          </p:cNvPr>
          <p:cNvSpPr>
            <a:spLocks noGrp="1"/>
          </p:cNvSpPr>
          <p:nvPr>
            <p:ph type="title"/>
          </p:nvPr>
        </p:nvSpPr>
        <p:spPr/>
        <p:txBody>
          <a:bodyPr/>
          <a:lstStyle/>
          <a:p>
            <a:r>
              <a:rPr lang="en-FR" dirty="0"/>
              <a:t>évaluation</a:t>
            </a:r>
          </a:p>
        </p:txBody>
      </p:sp>
      <p:sp>
        <p:nvSpPr>
          <p:cNvPr id="3" name="Content Placeholder 2">
            <a:extLst>
              <a:ext uri="{FF2B5EF4-FFF2-40B4-BE49-F238E27FC236}">
                <a16:creationId xmlns:a16="http://schemas.microsoft.com/office/drawing/2014/main" id="{8262B0C1-4910-0348-8CBB-4A026D006D15}"/>
              </a:ext>
            </a:extLst>
          </p:cNvPr>
          <p:cNvSpPr>
            <a:spLocks noGrp="1"/>
          </p:cNvSpPr>
          <p:nvPr>
            <p:ph idx="1"/>
          </p:nvPr>
        </p:nvSpPr>
        <p:spPr/>
        <p:txBody>
          <a:bodyPr/>
          <a:lstStyle/>
          <a:p>
            <a:r>
              <a:rPr lang="en-FR" dirty="0"/>
              <a:t>Métriques :</a:t>
            </a:r>
          </a:p>
          <a:p>
            <a:pPr lvl="1"/>
            <a:r>
              <a:rPr lang="en-FR" dirty="0"/>
              <a:t>Recall (</a:t>
            </a:r>
            <a:r>
              <a:rPr lang="en-FR" i="1" dirty="0"/>
              <a:t>weighted)</a:t>
            </a:r>
          </a:p>
          <a:p>
            <a:pPr lvl="1"/>
            <a:r>
              <a:rPr lang="en-FR" dirty="0"/>
              <a:t>Remplissage</a:t>
            </a:r>
          </a:p>
          <a:p>
            <a:pPr lvl="1"/>
            <a:r>
              <a:rPr lang="en-FR" dirty="0"/>
              <a:t>Cibles touchées</a:t>
            </a:r>
          </a:p>
          <a:p>
            <a:pPr lvl="1"/>
            <a:r>
              <a:rPr lang="en-FR" dirty="0"/>
              <a:t>Tags touchés</a:t>
            </a:r>
          </a:p>
          <a:p>
            <a:pPr lvl="1"/>
            <a:r>
              <a:rPr lang="en-FR" dirty="0"/>
              <a:t>Vitesse d’inférence</a:t>
            </a:r>
          </a:p>
          <a:p>
            <a:pPr lvl="1"/>
            <a:r>
              <a:rPr lang="en-FR" dirty="0"/>
              <a:t>Taille du modèle</a:t>
            </a:r>
          </a:p>
          <a:p>
            <a:endParaRPr lang="en-FR" dirty="0"/>
          </a:p>
        </p:txBody>
      </p:sp>
    </p:spTree>
    <p:extLst>
      <p:ext uri="{BB962C8B-B14F-4D97-AF65-F5344CB8AC3E}">
        <p14:creationId xmlns:p14="http://schemas.microsoft.com/office/powerpoint/2010/main" val="13384032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25B81-4B5C-F941-AC07-691016F769C3}"/>
              </a:ext>
            </a:extLst>
          </p:cNvPr>
          <p:cNvSpPr>
            <a:spLocks noGrp="1"/>
          </p:cNvSpPr>
          <p:nvPr>
            <p:ph type="title"/>
          </p:nvPr>
        </p:nvSpPr>
        <p:spPr/>
        <p:txBody>
          <a:bodyPr/>
          <a:lstStyle/>
          <a:p>
            <a:r>
              <a:rPr lang="en-FR" dirty="0"/>
              <a:t>Selection des prédictions</a:t>
            </a:r>
          </a:p>
        </p:txBody>
      </p:sp>
      <p:sp>
        <p:nvSpPr>
          <p:cNvPr id="3" name="Content Placeholder 2">
            <a:extLst>
              <a:ext uri="{FF2B5EF4-FFF2-40B4-BE49-F238E27FC236}">
                <a16:creationId xmlns:a16="http://schemas.microsoft.com/office/drawing/2014/main" id="{29609132-7918-6546-AB15-EEBAD886532F}"/>
              </a:ext>
            </a:extLst>
          </p:cNvPr>
          <p:cNvSpPr>
            <a:spLocks noGrp="1"/>
          </p:cNvSpPr>
          <p:nvPr>
            <p:ph idx="1"/>
          </p:nvPr>
        </p:nvSpPr>
        <p:spPr/>
        <p:txBody>
          <a:bodyPr/>
          <a:lstStyle/>
          <a:p>
            <a:r>
              <a:rPr lang="en-FR" dirty="0"/>
              <a:t>Par défaut, les modèles ne retournent que les prédictions dont la probabilité est supérieure à 0.5 (méthode </a:t>
            </a:r>
            <a:r>
              <a:rPr lang="en-FR" i="1" dirty="0"/>
              <a:t>predict</a:t>
            </a:r>
            <a:r>
              <a:rPr lang="en-FR" dirty="0"/>
              <a:t>)</a:t>
            </a:r>
          </a:p>
          <a:p>
            <a:r>
              <a:rPr lang="en-FR" dirty="0"/>
              <a:t>Stratégies de filtrage </a:t>
            </a:r>
            <a:r>
              <a:rPr lang="en-FR" i="1" dirty="0"/>
              <a:t>(predict_proba</a:t>
            </a:r>
            <a:r>
              <a:rPr lang="en-FR" dirty="0"/>
              <a:t>)</a:t>
            </a:r>
            <a:r>
              <a:rPr lang="en-FR" i="1" dirty="0"/>
              <a:t>:</a:t>
            </a:r>
          </a:p>
          <a:p>
            <a:pPr lvl="1"/>
            <a:r>
              <a:rPr lang="en-FR" dirty="0"/>
              <a:t>Selection des 5 prédictions présentant les probabilités les plus élevées (</a:t>
            </a:r>
            <a:r>
              <a:rPr lang="en-FR" i="1" dirty="0"/>
              <a:t>_5</a:t>
            </a:r>
            <a:r>
              <a:rPr lang="en-FR" dirty="0"/>
              <a:t>)</a:t>
            </a:r>
          </a:p>
          <a:p>
            <a:pPr lvl="1"/>
            <a:r>
              <a:rPr lang="en-FR" dirty="0"/>
              <a:t>Priorisation des prédictions présentes dans le document (</a:t>
            </a:r>
            <a:r>
              <a:rPr lang="en-FR" i="1" dirty="0"/>
              <a:t>_select)</a:t>
            </a:r>
            <a:endParaRPr lang="en-FR" dirty="0"/>
          </a:p>
        </p:txBody>
      </p:sp>
    </p:spTree>
    <p:extLst>
      <p:ext uri="{BB962C8B-B14F-4D97-AF65-F5344CB8AC3E}">
        <p14:creationId xmlns:p14="http://schemas.microsoft.com/office/powerpoint/2010/main" val="3905268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774F6-D2BF-2F4E-AC20-59307C08E68B}"/>
              </a:ext>
            </a:extLst>
          </p:cNvPr>
          <p:cNvSpPr>
            <a:spLocks noGrp="1"/>
          </p:cNvSpPr>
          <p:nvPr>
            <p:ph type="title"/>
          </p:nvPr>
        </p:nvSpPr>
        <p:spPr/>
        <p:txBody>
          <a:bodyPr/>
          <a:lstStyle/>
          <a:p>
            <a:r>
              <a:rPr lang="en-FR" dirty="0"/>
              <a:t>Tableau recapitulatif des performances</a:t>
            </a:r>
          </a:p>
        </p:txBody>
      </p:sp>
      <p:sp>
        <p:nvSpPr>
          <p:cNvPr id="3" name="Content Placeholder 2">
            <a:extLst>
              <a:ext uri="{FF2B5EF4-FFF2-40B4-BE49-F238E27FC236}">
                <a16:creationId xmlns:a16="http://schemas.microsoft.com/office/drawing/2014/main" id="{E457682F-DB7D-3A48-9683-375C8D1B093C}"/>
              </a:ext>
            </a:extLst>
          </p:cNvPr>
          <p:cNvSpPr>
            <a:spLocks noGrp="1"/>
          </p:cNvSpPr>
          <p:nvPr>
            <p:ph idx="1"/>
          </p:nvPr>
        </p:nvSpPr>
        <p:spPr/>
        <p:txBody>
          <a:bodyPr/>
          <a:lstStyle/>
          <a:p>
            <a:endParaRPr lang="en-FR"/>
          </a:p>
        </p:txBody>
      </p:sp>
    </p:spTree>
    <p:extLst>
      <p:ext uri="{BB962C8B-B14F-4D97-AF65-F5344CB8AC3E}">
        <p14:creationId xmlns:p14="http://schemas.microsoft.com/office/powerpoint/2010/main" val="3534052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AD8C5-6951-4747-B784-2C465B2259BA}"/>
              </a:ext>
            </a:extLst>
          </p:cNvPr>
          <p:cNvSpPr>
            <a:spLocks noGrp="1"/>
          </p:cNvSpPr>
          <p:nvPr>
            <p:ph type="title"/>
          </p:nvPr>
        </p:nvSpPr>
        <p:spPr/>
        <p:txBody>
          <a:bodyPr/>
          <a:lstStyle/>
          <a:p>
            <a:r>
              <a:rPr lang="fr-FR" dirty="0"/>
              <a:t>Exemples de Prédictions</a:t>
            </a:r>
            <a:endParaRPr lang="en-FR" dirty="0"/>
          </a:p>
        </p:txBody>
      </p:sp>
      <p:sp>
        <p:nvSpPr>
          <p:cNvPr id="3" name="Content Placeholder 2">
            <a:extLst>
              <a:ext uri="{FF2B5EF4-FFF2-40B4-BE49-F238E27FC236}">
                <a16:creationId xmlns:a16="http://schemas.microsoft.com/office/drawing/2014/main" id="{67E44407-A700-A945-B5B1-3C15FDE94A74}"/>
              </a:ext>
            </a:extLst>
          </p:cNvPr>
          <p:cNvSpPr>
            <a:spLocks noGrp="1"/>
          </p:cNvSpPr>
          <p:nvPr>
            <p:ph idx="1"/>
          </p:nvPr>
        </p:nvSpPr>
        <p:spPr/>
        <p:txBody>
          <a:bodyPr>
            <a:normAutofit lnSpcReduction="10000"/>
          </a:bodyPr>
          <a:lstStyle/>
          <a:p>
            <a:r>
              <a:rPr lang="en-GB" dirty="0"/>
              <a:t>Title raw: </a:t>
            </a:r>
            <a:r>
              <a:rPr lang="en-GB" i="1" dirty="0"/>
              <a:t>Turn off grammar correction in a </a:t>
            </a:r>
            <a:r>
              <a:rPr lang="en-GB" i="1" dirty="0" err="1"/>
              <a:t>contenteditable</a:t>
            </a:r>
            <a:r>
              <a:rPr lang="en-GB" i="1" dirty="0"/>
              <a:t> div in </a:t>
            </a:r>
            <a:r>
              <a:rPr lang="en-GB" i="1" dirty="0" err="1"/>
              <a:t>FireFox</a:t>
            </a:r>
            <a:endParaRPr lang="en-GB" i="1" dirty="0"/>
          </a:p>
          <a:p>
            <a:r>
              <a:rPr lang="en-GB" dirty="0"/>
              <a:t>Body tokens: </a:t>
            </a:r>
            <a:r>
              <a:rPr lang="en-GB" i="1" dirty="0"/>
              <a:t>['div', 'text', '</a:t>
            </a:r>
            <a:r>
              <a:rPr lang="en-GB" i="1" dirty="0" err="1"/>
              <a:t>firefox</a:t>
            </a:r>
            <a:r>
              <a:rPr lang="en-GB" i="1" dirty="0"/>
              <a:t>', 'kind', 'grammar', 'correction', 'text', 'marking', 'turn', 'turn', 'marking', '</a:t>
            </a:r>
            <a:r>
              <a:rPr lang="en-GB" i="1" dirty="0" err="1"/>
              <a:t>firefox</a:t>
            </a:r>
            <a:r>
              <a:rPr lang="en-GB" i="1" dirty="0"/>
              <a:t>', '</a:t>
            </a:r>
            <a:r>
              <a:rPr lang="en-GB" i="1" dirty="0" err="1"/>
              <a:t>jsfiddle</a:t>
            </a:r>
            <a:r>
              <a:rPr lang="en-GB" i="1" dirty="0"/>
              <a:t>', 'http', '//</a:t>
            </a:r>
            <a:r>
              <a:rPr lang="en-GB" i="1" dirty="0" err="1"/>
              <a:t>jsfiddle.net</a:t>
            </a:r>
            <a:r>
              <a:rPr lang="en-GB" i="1" dirty="0"/>
              <a:t>/26jkw/’] </a:t>
            </a:r>
          </a:p>
          <a:p>
            <a:r>
              <a:rPr lang="en-GB" dirty="0"/>
              <a:t>Tags tokens</a:t>
            </a:r>
            <a:r>
              <a:rPr lang="en-GB" i="1" dirty="0"/>
              <a:t>: ['</a:t>
            </a:r>
            <a:r>
              <a:rPr lang="en-GB" i="1" dirty="0" err="1"/>
              <a:t>javascript</a:t>
            </a:r>
            <a:r>
              <a:rPr lang="en-GB" i="1" dirty="0"/>
              <a:t>', 'html', '</a:t>
            </a:r>
            <a:r>
              <a:rPr lang="en-GB" i="1" dirty="0" err="1"/>
              <a:t>firefox</a:t>
            </a:r>
            <a:r>
              <a:rPr lang="en-GB" i="1" dirty="0"/>
              <a:t>', 'text', '</a:t>
            </a:r>
            <a:r>
              <a:rPr lang="en-GB" i="1" dirty="0" err="1"/>
              <a:t>contenteditable</a:t>
            </a:r>
            <a:r>
              <a:rPr lang="en-GB" i="1" dirty="0"/>
              <a:t>’]</a:t>
            </a:r>
          </a:p>
          <a:p>
            <a:r>
              <a:rPr lang="en-GB" dirty="0"/>
              <a:t>Supervised tags tokens: </a:t>
            </a:r>
            <a:r>
              <a:rPr lang="en-GB" i="1" dirty="0"/>
              <a:t>['</a:t>
            </a:r>
            <a:r>
              <a:rPr lang="en-GB" i="1" dirty="0" err="1"/>
              <a:t>firefox</a:t>
            </a:r>
            <a:r>
              <a:rPr lang="en-GB" i="1" dirty="0"/>
              <a:t>', 'text', '</a:t>
            </a:r>
            <a:r>
              <a:rPr lang="en-GB" i="1" dirty="0" err="1"/>
              <a:t>.net</a:t>
            </a:r>
            <a:r>
              <a:rPr lang="en-GB" i="1" dirty="0"/>
              <a:t>', 'html', '</a:t>
            </a:r>
            <a:r>
              <a:rPr lang="en-GB" i="1" dirty="0" err="1"/>
              <a:t>javascript</a:t>
            </a:r>
            <a:r>
              <a:rPr lang="en-GB" i="1" dirty="0"/>
              <a:t>']</a:t>
            </a:r>
          </a:p>
          <a:p>
            <a:r>
              <a:rPr lang="en-GB" dirty="0"/>
              <a:t>Unsupervised tags tokens: </a:t>
            </a:r>
            <a:r>
              <a:rPr lang="en-GB" i="1" dirty="0"/>
              <a:t>['object', 'time', 'file', 'function', 'database’]</a:t>
            </a:r>
          </a:p>
        </p:txBody>
      </p:sp>
    </p:spTree>
    <p:extLst>
      <p:ext uri="{BB962C8B-B14F-4D97-AF65-F5344CB8AC3E}">
        <p14:creationId xmlns:p14="http://schemas.microsoft.com/office/powerpoint/2010/main" val="31573565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76486-24A9-3E40-B862-3FE107C9D267}"/>
              </a:ext>
            </a:extLst>
          </p:cNvPr>
          <p:cNvSpPr>
            <a:spLocks noGrp="1"/>
          </p:cNvSpPr>
          <p:nvPr>
            <p:ph type="title"/>
          </p:nvPr>
        </p:nvSpPr>
        <p:spPr/>
        <p:txBody>
          <a:bodyPr/>
          <a:lstStyle/>
          <a:p>
            <a:r>
              <a:rPr lang="fr-FR" dirty="0"/>
              <a:t>Exemples de Prédictions</a:t>
            </a:r>
            <a:endParaRPr lang="en-FR" dirty="0"/>
          </a:p>
        </p:txBody>
      </p:sp>
      <p:sp>
        <p:nvSpPr>
          <p:cNvPr id="3" name="Content Placeholder 2">
            <a:extLst>
              <a:ext uri="{FF2B5EF4-FFF2-40B4-BE49-F238E27FC236}">
                <a16:creationId xmlns:a16="http://schemas.microsoft.com/office/drawing/2014/main" id="{261B517C-8985-1C4E-A3C3-3EEFB8C534FB}"/>
              </a:ext>
            </a:extLst>
          </p:cNvPr>
          <p:cNvSpPr>
            <a:spLocks noGrp="1"/>
          </p:cNvSpPr>
          <p:nvPr>
            <p:ph idx="1"/>
          </p:nvPr>
        </p:nvSpPr>
        <p:spPr/>
        <p:txBody>
          <a:bodyPr>
            <a:normAutofit fontScale="85000" lnSpcReduction="20000"/>
          </a:bodyPr>
          <a:lstStyle/>
          <a:p>
            <a:r>
              <a:rPr lang="en-GB" dirty="0"/>
              <a:t>Title raw: </a:t>
            </a:r>
            <a:r>
              <a:rPr lang="en-GB" i="1" dirty="0"/>
              <a:t>How can I make my AES encryption identical between Java and Objective-C (iPhone)? </a:t>
            </a:r>
          </a:p>
          <a:p>
            <a:r>
              <a:rPr lang="en-GB" dirty="0"/>
              <a:t>Body tokens: </a:t>
            </a:r>
            <a:r>
              <a:rPr lang="en-GB" i="1" dirty="0"/>
              <a:t>['string', 'string', 'java', '</a:t>
            </a:r>
            <a:r>
              <a:rPr lang="en-GB" i="1" dirty="0" err="1"/>
              <a:t>aes</a:t>
            </a:r>
            <a:r>
              <a:rPr lang="en-GB" i="1" dirty="0"/>
              <a:t>', 'issue', 'part', 'result', 'point', 'hence', 'decode', 'result', 'java', '</a:t>
            </a:r>
            <a:r>
              <a:rPr lang="en-GB" i="1" dirty="0" err="1"/>
              <a:t>iphone</a:t>
            </a:r>
            <a:r>
              <a:rPr lang="en-GB" i="1" dirty="0"/>
              <a:t>', 'source', 'string', 'nonsense', 'know', 'key', 'code', 'encrypt', 'note', 'category', 'method', 'object', 'byte', 'data', 'encrypt', 'java', 'encryption', 'code', 'hex', 'output', 'code', 'java', 'output', 'see', 'everything', 'setting', 'work', '</a:t>
            </a:r>
            <a:r>
              <a:rPr lang="en-GB" i="1" dirty="0" err="1"/>
              <a:t>ecb</a:t>
            </a:r>
            <a:r>
              <a:rPr lang="en-GB" i="1" dirty="0"/>
              <a:t>', '</a:t>
            </a:r>
            <a:r>
              <a:rPr lang="en-GB" i="1" dirty="0" err="1"/>
              <a:t>cbc</a:t>
            </a:r>
            <a:r>
              <a:rPr lang="en-GB" i="1" dirty="0"/>
              <a:t>', 'side', 'effect', 'anyone', 'help', 'please', '....’] </a:t>
            </a:r>
          </a:p>
          <a:p>
            <a:r>
              <a:rPr lang="en-GB" dirty="0"/>
              <a:t>Tags tokens: </a:t>
            </a:r>
            <a:r>
              <a:rPr lang="en-GB" i="1" dirty="0"/>
              <a:t>['java', '</a:t>
            </a:r>
            <a:r>
              <a:rPr lang="en-GB" i="1" dirty="0" err="1"/>
              <a:t>iphone</a:t>
            </a:r>
            <a:r>
              <a:rPr lang="en-GB" i="1" dirty="0"/>
              <a:t>', 'objective-c', 'encryption', '</a:t>
            </a:r>
            <a:r>
              <a:rPr lang="en-GB" i="1" dirty="0" err="1"/>
              <a:t>aes</a:t>
            </a:r>
            <a:r>
              <a:rPr lang="en-GB" i="1" dirty="0"/>
              <a:t>’] </a:t>
            </a:r>
          </a:p>
          <a:p>
            <a:r>
              <a:rPr lang="en-GB" dirty="0"/>
              <a:t>Supervised tags tokens: </a:t>
            </a:r>
            <a:r>
              <a:rPr lang="en-GB" i="1" dirty="0"/>
              <a:t>['java', 'encryption', 'string', '</a:t>
            </a:r>
            <a:r>
              <a:rPr lang="en-GB" i="1" dirty="0" err="1"/>
              <a:t>iphone</a:t>
            </a:r>
            <a:r>
              <a:rPr lang="en-GB" i="1" dirty="0"/>
              <a:t>', 'object']</a:t>
            </a:r>
          </a:p>
          <a:p>
            <a:r>
              <a:rPr lang="en-GB" dirty="0"/>
              <a:t>Unsupervised tags tokens: </a:t>
            </a:r>
            <a:r>
              <a:rPr lang="en-GB" i="1" dirty="0"/>
              <a:t>['time', 'class', 'object', 'database', 'file']</a:t>
            </a:r>
            <a:endParaRPr lang="en-FR" i="1" dirty="0"/>
          </a:p>
        </p:txBody>
      </p:sp>
    </p:spTree>
    <p:extLst>
      <p:ext uri="{BB962C8B-B14F-4D97-AF65-F5344CB8AC3E}">
        <p14:creationId xmlns:p14="http://schemas.microsoft.com/office/powerpoint/2010/main" val="21275607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86FA5-74CE-4A40-956B-922A34F15958}"/>
              </a:ext>
            </a:extLst>
          </p:cNvPr>
          <p:cNvSpPr>
            <a:spLocks noGrp="1"/>
          </p:cNvSpPr>
          <p:nvPr>
            <p:ph type="title"/>
          </p:nvPr>
        </p:nvSpPr>
        <p:spPr>
          <a:xfrm>
            <a:off x="8036041" y="618518"/>
            <a:ext cx="3281003" cy="1478570"/>
          </a:xfrm>
        </p:spPr>
        <p:txBody>
          <a:bodyPr anchor="b">
            <a:normAutofit/>
          </a:bodyPr>
          <a:lstStyle/>
          <a:p>
            <a:r>
              <a:rPr lang="en-FR" sz="2800"/>
              <a:t>Algorithme retenu</a:t>
            </a:r>
          </a:p>
        </p:txBody>
      </p:sp>
      <p:sp>
        <p:nvSpPr>
          <p:cNvPr id="70" name="Round Diagonal Corner Rectangle 11">
            <a:extLst>
              <a:ext uri="{FF2B5EF4-FFF2-40B4-BE49-F238E27FC236}">
                <a16:creationId xmlns:a16="http://schemas.microsoft.com/office/drawing/2014/main" id="{E4B7B3E3-827A-48BE-AD67-A57C45AA6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49" name="Picture 10">
            <a:extLst>
              <a:ext uri="{FF2B5EF4-FFF2-40B4-BE49-F238E27FC236}">
                <a16:creationId xmlns:a16="http://schemas.microsoft.com/office/drawing/2014/main" id="{8CBA3BE2-2CA1-9442-9D60-0059FB34EACE}"/>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tretch>
            <a:fillRect/>
          </a:stretch>
        </p:blipFill>
        <p:spPr bwMode="auto">
          <a:xfrm>
            <a:off x="1123647" y="1137621"/>
            <a:ext cx="6103063" cy="457729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34DCA96-AAA5-1E4B-A3C5-D2519A7DB8DC}"/>
              </a:ext>
            </a:extLst>
          </p:cNvPr>
          <p:cNvSpPr>
            <a:spLocks noGrp="1"/>
          </p:cNvSpPr>
          <p:nvPr>
            <p:ph idx="1"/>
          </p:nvPr>
        </p:nvSpPr>
        <p:spPr>
          <a:xfrm>
            <a:off x="8036041" y="2249487"/>
            <a:ext cx="3281004" cy="3541714"/>
          </a:xfrm>
        </p:spPr>
        <p:txBody>
          <a:bodyPr>
            <a:normAutofit/>
          </a:bodyPr>
          <a:lstStyle/>
          <a:p>
            <a:r>
              <a:rPr lang="en-FR" sz="1800" i="1" dirty="0"/>
              <a:t>KNN</a:t>
            </a:r>
            <a:r>
              <a:rPr lang="en-FR" sz="1800" dirty="0"/>
              <a:t> (K Nearest Neighbors)</a:t>
            </a:r>
          </a:p>
          <a:p>
            <a:r>
              <a:rPr lang="en-GB" sz="1800" i="1" dirty="0"/>
              <a:t>n</a:t>
            </a:r>
            <a:r>
              <a:rPr lang="en-FR" sz="1800" i="1" dirty="0"/>
              <a:t>_neighbors : 25</a:t>
            </a:r>
          </a:p>
          <a:p>
            <a:r>
              <a:rPr lang="en-GB" sz="1800" i="1" dirty="0"/>
              <a:t>l</a:t>
            </a:r>
            <a:r>
              <a:rPr lang="en-FR" sz="1800" i="1" dirty="0"/>
              <a:t>eaf_size : 90</a:t>
            </a:r>
          </a:p>
          <a:p>
            <a:r>
              <a:rPr lang="en-FR" sz="1800" i="1" dirty="0"/>
              <a:t>weights : ‘distance’</a:t>
            </a:r>
          </a:p>
        </p:txBody>
      </p:sp>
      <p:sp>
        <p:nvSpPr>
          <p:cNvPr id="4" name="Rectangle 2">
            <a:extLst>
              <a:ext uri="{FF2B5EF4-FFF2-40B4-BE49-F238E27FC236}">
                <a16:creationId xmlns:a16="http://schemas.microsoft.com/office/drawing/2014/main" id="{CC7B13E7-7464-8944-9676-3D55E85F3EE3}"/>
              </a:ext>
            </a:extLst>
          </p:cNvPr>
          <p:cNvSpPr>
            <a:spLocks noChangeArrowheads="1"/>
          </p:cNvSpPr>
          <p:nvPr/>
        </p:nvSpPr>
        <p:spPr bwMode="auto">
          <a:xfrm>
            <a:off x="5056909" y="19288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FR"/>
          </a:p>
        </p:txBody>
      </p:sp>
    </p:spTree>
    <p:extLst>
      <p:ext uri="{BB962C8B-B14F-4D97-AF65-F5344CB8AC3E}">
        <p14:creationId xmlns:p14="http://schemas.microsoft.com/office/powerpoint/2010/main" val="3994079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E87A3-80C6-A04C-B6B2-6C0988C92405}"/>
              </a:ext>
            </a:extLst>
          </p:cNvPr>
          <p:cNvSpPr>
            <a:spLocks noGrp="1"/>
          </p:cNvSpPr>
          <p:nvPr>
            <p:ph type="title"/>
          </p:nvPr>
        </p:nvSpPr>
        <p:spPr/>
        <p:txBody>
          <a:bodyPr/>
          <a:lstStyle/>
          <a:p>
            <a:r>
              <a:rPr lang="en-FR" dirty="0"/>
              <a:t>Mise en place de l’API</a:t>
            </a:r>
          </a:p>
        </p:txBody>
      </p:sp>
      <p:sp>
        <p:nvSpPr>
          <p:cNvPr id="3" name="Content Placeholder 2">
            <a:extLst>
              <a:ext uri="{FF2B5EF4-FFF2-40B4-BE49-F238E27FC236}">
                <a16:creationId xmlns:a16="http://schemas.microsoft.com/office/drawing/2014/main" id="{EC0C9B23-4F87-614E-8150-2033B0122E01}"/>
              </a:ext>
            </a:extLst>
          </p:cNvPr>
          <p:cNvSpPr>
            <a:spLocks noGrp="1"/>
          </p:cNvSpPr>
          <p:nvPr>
            <p:ph idx="1"/>
          </p:nvPr>
        </p:nvSpPr>
        <p:spPr/>
        <p:txBody>
          <a:bodyPr/>
          <a:lstStyle/>
          <a:p>
            <a:r>
              <a:rPr lang="en-FR" dirty="0"/>
              <a:t>Heroku	</a:t>
            </a:r>
          </a:p>
          <a:p>
            <a:r>
              <a:rPr lang="en-FR" dirty="0"/>
              <a:t>Fast Api</a:t>
            </a:r>
          </a:p>
          <a:p>
            <a:r>
              <a:rPr lang="en-FR" dirty="0"/>
              <a:t>Curl</a:t>
            </a:r>
          </a:p>
        </p:txBody>
      </p:sp>
      <p:sp>
        <p:nvSpPr>
          <p:cNvPr id="4" name="Rectangle 3">
            <a:extLst>
              <a:ext uri="{FF2B5EF4-FFF2-40B4-BE49-F238E27FC236}">
                <a16:creationId xmlns:a16="http://schemas.microsoft.com/office/drawing/2014/main" id="{DD855BC6-CBA8-9F40-988D-1E7104D346E4}"/>
              </a:ext>
            </a:extLst>
          </p:cNvPr>
          <p:cNvSpPr/>
          <p:nvPr/>
        </p:nvSpPr>
        <p:spPr>
          <a:xfrm>
            <a:off x="4118811" y="2823162"/>
            <a:ext cx="7239000" cy="3416320"/>
          </a:xfrm>
          <a:prstGeom prst="rect">
            <a:avLst/>
          </a:prstGeom>
        </p:spPr>
        <p:txBody>
          <a:bodyPr wrap="square">
            <a:spAutoFit/>
          </a:bodyPr>
          <a:lstStyle/>
          <a:p>
            <a:r>
              <a:rPr lang="en-FR" dirty="0"/>
              <a:t>curl </a:t>
            </a:r>
          </a:p>
          <a:p>
            <a:r>
              <a:rPr lang="en-FR" dirty="0"/>
              <a:t>--header "Content-Type: application/json" </a:t>
            </a:r>
          </a:p>
          <a:p>
            <a:r>
              <a:rPr lang="en-FR" dirty="0"/>
              <a:t>--data ‘{</a:t>
            </a:r>
          </a:p>
          <a:p>
            <a:r>
              <a:rPr lang="en-FR" dirty="0"/>
              <a:t>	"title":"Getting perforce CL using shell script", </a:t>
            </a:r>
          </a:p>
          <a:p>
            <a:r>
              <a:rPr lang="en-FR" dirty="0"/>
              <a:t>	"body":"Working on an 	assignment to have a duel play out amongst 	three players with varying 	accuracy and needs them to shoot in 	order. Aaron has an accuracy of 	1/3, Bob has an accuracy of 1/2, 	and Charlie never misses. A duel s	hould loop until one is left standing. 	Here is my code so far and it only 	ever causes the first two players to 	miss and Charlie wins even when the 	random number generator s	hould constitute a hit."}’ </a:t>
            </a:r>
          </a:p>
          <a:p>
            <a:r>
              <a:rPr lang="en-FR" dirty="0"/>
              <a:t>--request POST https://stackoverflow-questions.herokuapp.com/predict</a:t>
            </a:r>
          </a:p>
        </p:txBody>
      </p:sp>
    </p:spTree>
    <p:extLst>
      <p:ext uri="{BB962C8B-B14F-4D97-AF65-F5344CB8AC3E}">
        <p14:creationId xmlns:p14="http://schemas.microsoft.com/office/powerpoint/2010/main" val="2325337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B30C6-1248-DB48-8CB8-8124E4A7DADC}"/>
              </a:ext>
            </a:extLst>
          </p:cNvPr>
          <p:cNvSpPr>
            <a:spLocks noGrp="1"/>
          </p:cNvSpPr>
          <p:nvPr>
            <p:ph type="title"/>
          </p:nvPr>
        </p:nvSpPr>
        <p:spPr/>
        <p:txBody>
          <a:bodyPr/>
          <a:lstStyle/>
          <a:p>
            <a:r>
              <a:rPr lang="en-FR" dirty="0"/>
              <a:t>Présentation du projet</a:t>
            </a:r>
          </a:p>
        </p:txBody>
      </p:sp>
      <p:sp>
        <p:nvSpPr>
          <p:cNvPr id="3" name="Content Placeholder 2">
            <a:extLst>
              <a:ext uri="{FF2B5EF4-FFF2-40B4-BE49-F238E27FC236}">
                <a16:creationId xmlns:a16="http://schemas.microsoft.com/office/drawing/2014/main" id="{BAA5F9B2-0EE3-E54A-911D-8B40BE193D8A}"/>
              </a:ext>
            </a:extLst>
          </p:cNvPr>
          <p:cNvSpPr>
            <a:spLocks noGrp="1"/>
          </p:cNvSpPr>
          <p:nvPr>
            <p:ph idx="1"/>
          </p:nvPr>
        </p:nvSpPr>
        <p:spPr/>
        <p:txBody>
          <a:bodyPr/>
          <a:lstStyle/>
          <a:p>
            <a:r>
              <a:rPr lang="en-FR" i="1" dirty="0"/>
              <a:t>StackOverflow</a:t>
            </a:r>
            <a:r>
              <a:rPr lang="en-FR" dirty="0"/>
              <a:t>, plateforme de </a:t>
            </a:r>
            <a:r>
              <a:rPr lang="en-FR" i="1" dirty="0"/>
              <a:t>Q&amp;A </a:t>
            </a:r>
            <a:r>
              <a:rPr lang="en-FR" dirty="0"/>
              <a:t>pour la programmation</a:t>
            </a:r>
          </a:p>
          <a:p>
            <a:pPr lvl="1"/>
            <a:r>
              <a:rPr lang="en-FR" dirty="0"/>
              <a:t>Créée en 2008 par </a:t>
            </a:r>
            <a:r>
              <a:rPr lang="fr-FR" dirty="0"/>
              <a:t>Jeff Atwood</a:t>
            </a:r>
            <a:endParaRPr lang="en-FR" dirty="0"/>
          </a:p>
          <a:p>
            <a:pPr lvl="1"/>
            <a:r>
              <a:rPr lang="en-FR" dirty="0"/>
              <a:t>Système de réputation</a:t>
            </a:r>
          </a:p>
          <a:p>
            <a:pPr lvl="1"/>
            <a:r>
              <a:rPr lang="en-FR" dirty="0"/>
              <a:t>Système de vote</a:t>
            </a:r>
          </a:p>
          <a:p>
            <a:r>
              <a:rPr lang="en-FR" dirty="0"/>
              <a:t>Objectifs : </a:t>
            </a:r>
          </a:p>
          <a:p>
            <a:pPr lvl="1"/>
            <a:r>
              <a:rPr lang="en-FR" dirty="0"/>
              <a:t>Système de suggestion de tags</a:t>
            </a:r>
          </a:p>
          <a:p>
            <a:pPr lvl="1"/>
            <a:r>
              <a:rPr lang="en-FR" dirty="0"/>
              <a:t>Déploiement d’une API de prédiction</a:t>
            </a:r>
          </a:p>
        </p:txBody>
      </p:sp>
    </p:spTree>
    <p:extLst>
      <p:ext uri="{BB962C8B-B14F-4D97-AF65-F5344CB8AC3E}">
        <p14:creationId xmlns:p14="http://schemas.microsoft.com/office/powerpoint/2010/main" val="30461129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D6ED0-E0EE-4447-B92F-83A61AB6D17B}"/>
              </a:ext>
            </a:extLst>
          </p:cNvPr>
          <p:cNvSpPr>
            <a:spLocks noGrp="1"/>
          </p:cNvSpPr>
          <p:nvPr>
            <p:ph type="title"/>
          </p:nvPr>
        </p:nvSpPr>
        <p:spPr/>
        <p:txBody>
          <a:bodyPr/>
          <a:lstStyle/>
          <a:p>
            <a:r>
              <a:rPr lang="en-FR" dirty="0"/>
              <a:t>Conclusion</a:t>
            </a:r>
          </a:p>
        </p:txBody>
      </p:sp>
      <p:sp>
        <p:nvSpPr>
          <p:cNvPr id="3" name="Content Placeholder 2">
            <a:extLst>
              <a:ext uri="{FF2B5EF4-FFF2-40B4-BE49-F238E27FC236}">
                <a16:creationId xmlns:a16="http://schemas.microsoft.com/office/drawing/2014/main" id="{29B70BB6-30EE-3E4C-AA57-47EE45D1836C}"/>
              </a:ext>
            </a:extLst>
          </p:cNvPr>
          <p:cNvSpPr>
            <a:spLocks noGrp="1"/>
          </p:cNvSpPr>
          <p:nvPr>
            <p:ph idx="1"/>
          </p:nvPr>
        </p:nvSpPr>
        <p:spPr/>
        <p:txBody>
          <a:bodyPr>
            <a:normAutofit/>
          </a:bodyPr>
          <a:lstStyle/>
          <a:p>
            <a:r>
              <a:rPr lang="en-FR" dirty="0"/>
              <a:t>Intégration du </a:t>
            </a:r>
            <a:r>
              <a:rPr lang="en-FR" i="1" dirty="0"/>
              <a:t>LDA</a:t>
            </a:r>
            <a:r>
              <a:rPr lang="en-FR" dirty="0"/>
              <a:t> au </a:t>
            </a:r>
            <a:r>
              <a:rPr lang="en-FR" i="1" dirty="0"/>
              <a:t>feature engineering (réduction de dimensionalité)</a:t>
            </a:r>
            <a:endParaRPr lang="en-FR" dirty="0"/>
          </a:p>
          <a:p>
            <a:r>
              <a:rPr lang="en-FR" dirty="0"/>
              <a:t>Utilisation d’un </a:t>
            </a:r>
            <a:r>
              <a:rPr lang="en-FR" i="1" dirty="0"/>
              <a:t>neuronet</a:t>
            </a:r>
            <a:endParaRPr lang="en-FR" dirty="0"/>
          </a:p>
          <a:p>
            <a:r>
              <a:rPr lang="en-FR" dirty="0"/>
              <a:t>Extension du </a:t>
            </a:r>
            <a:r>
              <a:rPr lang="en-FR" i="1" dirty="0"/>
              <a:t>jeu de données</a:t>
            </a:r>
          </a:p>
          <a:p>
            <a:r>
              <a:rPr lang="en-FR" dirty="0"/>
              <a:t>L’amélioration continue est possible</a:t>
            </a:r>
          </a:p>
          <a:p>
            <a:r>
              <a:rPr lang="en-FR" dirty="0"/>
              <a:t>Algorithme plus avancé</a:t>
            </a:r>
          </a:p>
        </p:txBody>
      </p:sp>
    </p:spTree>
    <p:extLst>
      <p:ext uri="{BB962C8B-B14F-4D97-AF65-F5344CB8AC3E}">
        <p14:creationId xmlns:p14="http://schemas.microsoft.com/office/powerpoint/2010/main" val="716211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9AA73-AFB1-974E-A7CB-AD2ECC26AD60}"/>
              </a:ext>
            </a:extLst>
          </p:cNvPr>
          <p:cNvSpPr>
            <a:spLocks noGrp="1"/>
          </p:cNvSpPr>
          <p:nvPr>
            <p:ph type="title"/>
          </p:nvPr>
        </p:nvSpPr>
        <p:spPr/>
        <p:txBody>
          <a:bodyPr/>
          <a:lstStyle/>
          <a:p>
            <a:r>
              <a:rPr lang="en-FR" dirty="0"/>
              <a:t>échange &amp; Questions</a:t>
            </a:r>
          </a:p>
        </p:txBody>
      </p:sp>
      <p:sp>
        <p:nvSpPr>
          <p:cNvPr id="3" name="Text Placeholder 2">
            <a:extLst>
              <a:ext uri="{FF2B5EF4-FFF2-40B4-BE49-F238E27FC236}">
                <a16:creationId xmlns:a16="http://schemas.microsoft.com/office/drawing/2014/main" id="{9557D335-2255-5E4B-B793-DD5982200F46}"/>
              </a:ext>
            </a:extLst>
          </p:cNvPr>
          <p:cNvSpPr>
            <a:spLocks noGrp="1"/>
          </p:cNvSpPr>
          <p:nvPr>
            <p:ph type="body" sz="half" idx="2"/>
          </p:nvPr>
        </p:nvSpPr>
        <p:spPr/>
        <p:txBody>
          <a:bodyPr/>
          <a:lstStyle/>
          <a:p>
            <a:r>
              <a:rPr lang="en-FR" dirty="0"/>
              <a:t>Merci de votre attention !</a:t>
            </a:r>
          </a:p>
        </p:txBody>
      </p:sp>
    </p:spTree>
    <p:extLst>
      <p:ext uri="{BB962C8B-B14F-4D97-AF65-F5344CB8AC3E}">
        <p14:creationId xmlns:p14="http://schemas.microsoft.com/office/powerpoint/2010/main" val="3620142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C82AE-AF80-8647-9343-B7F125D1B447}"/>
              </a:ext>
            </a:extLst>
          </p:cNvPr>
          <p:cNvSpPr>
            <a:spLocks noGrp="1"/>
          </p:cNvSpPr>
          <p:nvPr>
            <p:ph type="title"/>
          </p:nvPr>
        </p:nvSpPr>
        <p:spPr/>
        <p:txBody>
          <a:bodyPr/>
          <a:lstStyle/>
          <a:p>
            <a:r>
              <a:rPr lang="en-FR" dirty="0"/>
              <a:t>Extraction des données</a:t>
            </a:r>
          </a:p>
        </p:txBody>
      </p:sp>
      <p:sp>
        <p:nvSpPr>
          <p:cNvPr id="3" name="Content Placeholder 2">
            <a:extLst>
              <a:ext uri="{FF2B5EF4-FFF2-40B4-BE49-F238E27FC236}">
                <a16:creationId xmlns:a16="http://schemas.microsoft.com/office/drawing/2014/main" id="{41199CBC-7125-B044-AA72-35EB9E9DC952}"/>
              </a:ext>
            </a:extLst>
          </p:cNvPr>
          <p:cNvSpPr>
            <a:spLocks noGrp="1"/>
          </p:cNvSpPr>
          <p:nvPr>
            <p:ph idx="1"/>
          </p:nvPr>
        </p:nvSpPr>
        <p:spPr/>
        <p:txBody>
          <a:bodyPr/>
          <a:lstStyle/>
          <a:p>
            <a:r>
              <a:rPr lang="fr-FR" dirty="0"/>
              <a:t>Utilisation de </a:t>
            </a:r>
            <a:r>
              <a:rPr lang="fr-FR" i="1" dirty="0" err="1"/>
              <a:t>StackExchange</a:t>
            </a:r>
            <a:r>
              <a:rPr lang="fr-FR" i="1" dirty="0"/>
              <a:t> explorer</a:t>
            </a:r>
          </a:p>
          <a:p>
            <a:r>
              <a:rPr lang="fr-FR" dirty="0"/>
              <a:t>Extraction de la </a:t>
            </a:r>
            <a:r>
              <a:rPr lang="fr-FR" i="1" dirty="0"/>
              <a:t>Base de données</a:t>
            </a:r>
          </a:p>
          <a:p>
            <a:pPr lvl="1"/>
            <a:r>
              <a:rPr lang="fr-FR" dirty="0"/>
              <a:t>Table </a:t>
            </a:r>
            <a:r>
              <a:rPr lang="fr-FR" i="1" dirty="0" err="1"/>
              <a:t>Posts</a:t>
            </a:r>
            <a:endParaRPr lang="fr-FR" dirty="0"/>
          </a:p>
          <a:p>
            <a:pPr lvl="1"/>
            <a:r>
              <a:rPr lang="fr-FR" dirty="0"/>
              <a:t>Au format </a:t>
            </a:r>
            <a:r>
              <a:rPr lang="fr-FR" i="1" dirty="0"/>
              <a:t>.csv</a:t>
            </a:r>
            <a:endParaRPr lang="fr-FR" dirty="0"/>
          </a:p>
          <a:p>
            <a:pPr lvl="1"/>
            <a:r>
              <a:rPr lang="fr-FR" dirty="0"/>
              <a:t>50000 questions</a:t>
            </a:r>
          </a:p>
        </p:txBody>
      </p:sp>
      <p:sp>
        <p:nvSpPr>
          <p:cNvPr id="4" name="Rectangle 3">
            <a:extLst>
              <a:ext uri="{FF2B5EF4-FFF2-40B4-BE49-F238E27FC236}">
                <a16:creationId xmlns:a16="http://schemas.microsoft.com/office/drawing/2014/main" id="{98E36E46-0545-FF44-B36B-005A3C41E389}"/>
              </a:ext>
            </a:extLst>
          </p:cNvPr>
          <p:cNvSpPr/>
          <p:nvPr/>
        </p:nvSpPr>
        <p:spPr>
          <a:xfrm>
            <a:off x="4438064" y="3912275"/>
            <a:ext cx="6096000" cy="2031325"/>
          </a:xfrm>
          <a:prstGeom prst="rect">
            <a:avLst/>
          </a:prstGeom>
        </p:spPr>
        <p:txBody>
          <a:bodyPr>
            <a:spAutoFit/>
          </a:bodyPr>
          <a:lstStyle/>
          <a:p>
            <a:r>
              <a:rPr lang="en-FR" dirty="0">
                <a:solidFill>
                  <a:srgbClr val="BBBBBB"/>
                </a:solidFill>
                <a:latin typeface="Menlo" panose="020B0609030804020204" pitchFamily="49" charset="0"/>
                <a:ea typeface="Times New Roman" panose="02020603050405020304" pitchFamily="18" charset="0"/>
                <a:cs typeface="Times New Roman" panose="02020603050405020304" pitchFamily="18" charset="0"/>
              </a:rPr>
              <a:t>SELECT TOP(50000) Id, Title, Body, Tags</a:t>
            </a:r>
            <a:endParaRPr lang="en-FR" sz="3200" dirty="0">
              <a:latin typeface="Calibri" panose="020F0502020204030204" pitchFamily="34" charset="0"/>
              <a:ea typeface="Calibri" panose="020F0502020204030204" pitchFamily="34" charset="0"/>
              <a:cs typeface="Times New Roman" panose="02020603050405020304" pitchFamily="18" charset="0"/>
            </a:endParaRPr>
          </a:p>
          <a:p>
            <a:r>
              <a:rPr lang="en-FR" dirty="0">
                <a:solidFill>
                  <a:srgbClr val="BBBBBB"/>
                </a:solidFill>
                <a:latin typeface="Menlo" panose="020B0609030804020204" pitchFamily="49" charset="0"/>
                <a:ea typeface="Times New Roman" panose="02020603050405020304" pitchFamily="18" charset="0"/>
                <a:cs typeface="Times New Roman" panose="02020603050405020304" pitchFamily="18" charset="0"/>
              </a:rPr>
              <a:t>From Posts</a:t>
            </a:r>
            <a:endParaRPr lang="en-FR" sz="3200" dirty="0">
              <a:latin typeface="Calibri" panose="020F0502020204030204" pitchFamily="34" charset="0"/>
              <a:ea typeface="Calibri" panose="020F0502020204030204" pitchFamily="34" charset="0"/>
              <a:cs typeface="Times New Roman" panose="02020603050405020304" pitchFamily="18" charset="0"/>
            </a:endParaRPr>
          </a:p>
          <a:p>
            <a:r>
              <a:rPr lang="en-FR" dirty="0">
                <a:solidFill>
                  <a:srgbClr val="BBBBBB"/>
                </a:solidFill>
                <a:latin typeface="Menlo" panose="020B0609030804020204" pitchFamily="49" charset="0"/>
                <a:ea typeface="Times New Roman" panose="02020603050405020304" pitchFamily="18" charset="0"/>
                <a:cs typeface="Times New Roman" panose="02020603050405020304" pitchFamily="18" charset="0"/>
              </a:rPr>
              <a:t>WHERE PostTypeId = 1</a:t>
            </a:r>
            <a:endParaRPr lang="en-FR" sz="3200" dirty="0">
              <a:latin typeface="Calibri" panose="020F0502020204030204" pitchFamily="34" charset="0"/>
              <a:ea typeface="Calibri" panose="020F0502020204030204" pitchFamily="34" charset="0"/>
              <a:cs typeface="Times New Roman" panose="02020603050405020304" pitchFamily="18" charset="0"/>
            </a:endParaRPr>
          </a:p>
          <a:p>
            <a:r>
              <a:rPr lang="en-FR" dirty="0">
                <a:solidFill>
                  <a:srgbClr val="BBBBBB"/>
                </a:solidFill>
                <a:latin typeface="Menlo" panose="020B0609030804020204" pitchFamily="49" charset="0"/>
                <a:ea typeface="Times New Roman" panose="02020603050405020304" pitchFamily="18" charset="0"/>
                <a:cs typeface="Times New Roman" panose="02020603050405020304" pitchFamily="18" charset="0"/>
              </a:rPr>
              <a:t>AND LEN(Tags) - LEN(REPLACE(Tags, '&lt;','')) &gt;= 5</a:t>
            </a:r>
            <a:endParaRPr lang="en-FR" sz="3200" dirty="0">
              <a:latin typeface="Calibri" panose="020F0502020204030204" pitchFamily="34" charset="0"/>
              <a:ea typeface="Calibri" panose="020F0502020204030204" pitchFamily="34" charset="0"/>
              <a:cs typeface="Times New Roman" panose="02020603050405020304" pitchFamily="18" charset="0"/>
            </a:endParaRPr>
          </a:p>
          <a:p>
            <a:r>
              <a:rPr lang="en-FR" dirty="0">
                <a:solidFill>
                  <a:srgbClr val="BBBBBB"/>
                </a:solidFill>
                <a:latin typeface="Menlo" panose="020B0609030804020204" pitchFamily="49" charset="0"/>
                <a:ea typeface="Times New Roman" panose="02020603050405020304" pitchFamily="18" charset="0"/>
                <a:cs typeface="Times New Roman" panose="02020603050405020304" pitchFamily="18" charset="0"/>
              </a:rPr>
              <a:t>AND Score &gt;= 5</a:t>
            </a:r>
            <a:endParaRPr lang="en-FR" sz="3200" dirty="0">
              <a:latin typeface="Calibri" panose="020F0502020204030204" pitchFamily="34" charset="0"/>
              <a:ea typeface="Calibri" panose="020F0502020204030204" pitchFamily="34" charset="0"/>
              <a:cs typeface="Times New Roman" panose="02020603050405020304" pitchFamily="18" charset="0"/>
            </a:endParaRPr>
          </a:p>
          <a:p>
            <a:r>
              <a:rPr lang="en-FR" dirty="0">
                <a:solidFill>
                  <a:srgbClr val="BBBBBB"/>
                </a:solidFill>
                <a:latin typeface="Menlo" panose="020B0609030804020204" pitchFamily="49" charset="0"/>
                <a:ea typeface="Times New Roman" panose="02020603050405020304" pitchFamily="18" charset="0"/>
                <a:cs typeface="Times New Roman" panose="02020603050405020304" pitchFamily="18" charset="0"/>
              </a:rPr>
              <a:t>ORDER BY CreationDate</a:t>
            </a:r>
            <a:endParaRPr lang="en-FR" sz="3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31221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B7CC3-2AC0-4BE1-AB1F-629BE21E13C9}"/>
              </a:ext>
            </a:extLst>
          </p:cNvPr>
          <p:cNvSpPr>
            <a:spLocks noGrp="1"/>
          </p:cNvSpPr>
          <p:nvPr>
            <p:ph type="title"/>
          </p:nvPr>
        </p:nvSpPr>
        <p:spPr>
          <a:xfrm>
            <a:off x="8036041" y="618518"/>
            <a:ext cx="3281003" cy="1478570"/>
          </a:xfrm>
        </p:spPr>
        <p:txBody>
          <a:bodyPr anchor="b">
            <a:normAutofit/>
          </a:bodyPr>
          <a:lstStyle/>
          <a:p>
            <a:r>
              <a:rPr lang="fr-FR" sz="2800" dirty="0"/>
              <a:t>Présentation du Projet - </a:t>
            </a:r>
            <a:r>
              <a:rPr lang="fr-FR" sz="2800" dirty="0" err="1"/>
              <a:t>QUestion</a:t>
            </a:r>
            <a:endParaRPr lang="fr-FR" sz="2800" dirty="0"/>
          </a:p>
        </p:txBody>
      </p:sp>
      <p:sp>
        <p:nvSpPr>
          <p:cNvPr id="14" name="Round Diagonal Corner Rectangle 11">
            <a:extLst>
              <a:ext uri="{FF2B5EF4-FFF2-40B4-BE49-F238E27FC236}">
                <a16:creationId xmlns:a16="http://schemas.microsoft.com/office/drawing/2014/main" id="{E4B7B3E3-827A-48BE-AD67-A57C45AA6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raphical user interface, text, application&#10;&#10;Description automatically generated">
            <a:extLst>
              <a:ext uri="{FF2B5EF4-FFF2-40B4-BE49-F238E27FC236}">
                <a16:creationId xmlns:a16="http://schemas.microsoft.com/office/drawing/2014/main" id="{BDF40801-2348-874B-8E07-C278A15A60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13959" y="1137621"/>
            <a:ext cx="5322439" cy="4577297"/>
          </a:xfrm>
          <a:prstGeom prst="rect">
            <a:avLst/>
          </a:prstGeom>
        </p:spPr>
      </p:pic>
      <p:sp>
        <p:nvSpPr>
          <p:cNvPr id="15" name="Content Placeholder 8">
            <a:extLst>
              <a:ext uri="{FF2B5EF4-FFF2-40B4-BE49-F238E27FC236}">
                <a16:creationId xmlns:a16="http://schemas.microsoft.com/office/drawing/2014/main" id="{7E2ED8B8-A5B3-4E5C-8B5A-622DBA1361B6}"/>
              </a:ext>
            </a:extLst>
          </p:cNvPr>
          <p:cNvSpPr>
            <a:spLocks noGrp="1"/>
          </p:cNvSpPr>
          <p:nvPr>
            <p:ph idx="1"/>
          </p:nvPr>
        </p:nvSpPr>
        <p:spPr>
          <a:xfrm>
            <a:off x="8036041" y="2249487"/>
            <a:ext cx="3281004" cy="3541714"/>
          </a:xfrm>
        </p:spPr>
        <p:txBody>
          <a:bodyPr>
            <a:normAutofit/>
          </a:bodyPr>
          <a:lstStyle/>
          <a:p>
            <a:r>
              <a:rPr lang="en-US" sz="1800" dirty="0" err="1"/>
              <a:t>Contenu</a:t>
            </a:r>
            <a:endParaRPr lang="en-US" sz="1800" dirty="0"/>
          </a:p>
          <a:p>
            <a:pPr lvl="1"/>
            <a:r>
              <a:rPr lang="en-US" sz="1400" dirty="0" err="1"/>
              <a:t>Titre</a:t>
            </a:r>
            <a:endParaRPr lang="en-US" sz="1400" dirty="0"/>
          </a:p>
          <a:p>
            <a:pPr lvl="1"/>
            <a:r>
              <a:rPr lang="en-US" sz="1400" dirty="0"/>
              <a:t>Corps</a:t>
            </a:r>
          </a:p>
          <a:p>
            <a:pPr lvl="1"/>
            <a:r>
              <a:rPr lang="en-US" sz="1400" dirty="0"/>
              <a:t>Tags</a:t>
            </a:r>
          </a:p>
          <a:p>
            <a:r>
              <a:rPr lang="en-US" sz="1800" dirty="0"/>
              <a:t>Meta-data</a:t>
            </a:r>
          </a:p>
          <a:p>
            <a:pPr lvl="1"/>
            <a:r>
              <a:rPr lang="en-US" sz="1400" dirty="0"/>
              <a:t>Votes</a:t>
            </a:r>
          </a:p>
          <a:p>
            <a:pPr lvl="1"/>
            <a:r>
              <a:rPr lang="en-US" sz="1400" dirty="0" err="1"/>
              <a:t>Vues</a:t>
            </a:r>
            <a:endParaRPr lang="en-US" sz="1400" dirty="0"/>
          </a:p>
          <a:p>
            <a:pPr lvl="1"/>
            <a:r>
              <a:rPr lang="en-US" sz="1400" dirty="0" err="1"/>
              <a:t>Favoris</a:t>
            </a:r>
            <a:endParaRPr lang="en-US" sz="1400" dirty="0"/>
          </a:p>
          <a:p>
            <a:pPr lvl="1"/>
            <a:r>
              <a:rPr lang="en-US" sz="1400" dirty="0"/>
              <a:t>…</a:t>
            </a:r>
          </a:p>
        </p:txBody>
      </p:sp>
    </p:spTree>
    <p:extLst>
      <p:ext uri="{BB962C8B-B14F-4D97-AF65-F5344CB8AC3E}">
        <p14:creationId xmlns:p14="http://schemas.microsoft.com/office/powerpoint/2010/main" val="2384589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024A-FC31-1341-B82F-F6D4FFAE7C9C}"/>
              </a:ext>
            </a:extLst>
          </p:cNvPr>
          <p:cNvSpPr>
            <a:spLocks noGrp="1"/>
          </p:cNvSpPr>
          <p:nvPr>
            <p:ph type="title"/>
          </p:nvPr>
        </p:nvSpPr>
        <p:spPr/>
        <p:txBody>
          <a:bodyPr/>
          <a:lstStyle/>
          <a:p>
            <a:r>
              <a:rPr lang="fr-FR" dirty="0"/>
              <a:t>Présentation du Projet - </a:t>
            </a:r>
            <a:r>
              <a:rPr lang="fr-FR" dirty="0" err="1"/>
              <a:t>QUestion</a:t>
            </a:r>
            <a:endParaRPr lang="en-FR" dirty="0"/>
          </a:p>
        </p:txBody>
      </p:sp>
      <p:sp>
        <p:nvSpPr>
          <p:cNvPr id="3" name="Content Placeholder 2">
            <a:extLst>
              <a:ext uri="{FF2B5EF4-FFF2-40B4-BE49-F238E27FC236}">
                <a16:creationId xmlns:a16="http://schemas.microsoft.com/office/drawing/2014/main" id="{CE851EFA-1B25-154B-974A-DC34DC5841D7}"/>
              </a:ext>
            </a:extLst>
          </p:cNvPr>
          <p:cNvSpPr>
            <a:spLocks noGrp="1"/>
          </p:cNvSpPr>
          <p:nvPr>
            <p:ph idx="1"/>
          </p:nvPr>
        </p:nvSpPr>
        <p:spPr>
          <a:xfrm>
            <a:off x="2281990" y="3429000"/>
            <a:ext cx="7628020" cy="758408"/>
          </a:xfrm>
        </p:spPr>
        <p:txBody>
          <a:bodyPr>
            <a:normAutofit/>
          </a:bodyPr>
          <a:lstStyle/>
          <a:p>
            <a:pPr marL="0" indent="0">
              <a:buNone/>
            </a:pPr>
            <a:r>
              <a:rPr lang="en-FR" sz="3600" i="1" dirty="0"/>
              <a:t>“How to </a:t>
            </a:r>
            <a:r>
              <a:rPr lang="en-FR" sz="3600" b="1" i="1" u="sng" dirty="0">
                <a:solidFill>
                  <a:schemeClr val="accent4">
                    <a:lumMod val="75000"/>
                  </a:schemeClr>
                </a:solidFill>
              </a:rPr>
              <a:t>decode</a:t>
            </a:r>
            <a:r>
              <a:rPr lang="en-FR" sz="3600" i="1" dirty="0"/>
              <a:t> </a:t>
            </a:r>
            <a:r>
              <a:rPr lang="en-FR" sz="3600" b="1" i="1" u="sng" dirty="0">
                <a:solidFill>
                  <a:schemeClr val="accent2">
                    <a:lumMod val="60000"/>
                    <a:lumOff val="40000"/>
                  </a:schemeClr>
                </a:solidFill>
              </a:rPr>
              <a:t>HTML entities</a:t>
            </a:r>
            <a:r>
              <a:rPr lang="en-FR" sz="3600" i="1" dirty="0">
                <a:solidFill>
                  <a:schemeClr val="accent2">
                    <a:lumMod val="60000"/>
                    <a:lumOff val="40000"/>
                  </a:schemeClr>
                </a:solidFill>
              </a:rPr>
              <a:t> </a:t>
            </a:r>
            <a:r>
              <a:rPr lang="en-FR" sz="3600" i="1" dirty="0"/>
              <a:t>in </a:t>
            </a:r>
            <a:r>
              <a:rPr lang="en-FR" sz="3600" b="1" i="1" u="sng" dirty="0">
                <a:solidFill>
                  <a:schemeClr val="accent2">
                    <a:lumMod val="60000"/>
                    <a:lumOff val="40000"/>
                  </a:schemeClr>
                </a:solidFill>
              </a:rPr>
              <a:t>Rails 3</a:t>
            </a:r>
            <a:r>
              <a:rPr lang="en-FR" sz="3600" i="1" dirty="0"/>
              <a:t>?”</a:t>
            </a:r>
          </a:p>
        </p:txBody>
      </p:sp>
    </p:spTree>
    <p:extLst>
      <p:ext uri="{BB962C8B-B14F-4D97-AF65-F5344CB8AC3E}">
        <p14:creationId xmlns:p14="http://schemas.microsoft.com/office/powerpoint/2010/main" val="394656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D980E-3DF3-E54E-9694-686947F957B7}"/>
              </a:ext>
            </a:extLst>
          </p:cNvPr>
          <p:cNvSpPr>
            <a:spLocks noGrp="1"/>
          </p:cNvSpPr>
          <p:nvPr>
            <p:ph type="title"/>
          </p:nvPr>
        </p:nvSpPr>
        <p:spPr>
          <a:xfrm>
            <a:off x="8036041" y="618518"/>
            <a:ext cx="3281003" cy="1478570"/>
          </a:xfrm>
        </p:spPr>
        <p:txBody>
          <a:bodyPr anchor="b">
            <a:normAutofit/>
          </a:bodyPr>
          <a:lstStyle/>
          <a:p>
            <a:r>
              <a:rPr lang="en-US" sz="2800" dirty="0" err="1"/>
              <a:t>Prétraitement</a:t>
            </a:r>
            <a:r>
              <a:rPr lang="en-US" sz="2800" dirty="0"/>
              <a:t> des </a:t>
            </a:r>
            <a:r>
              <a:rPr lang="en-US" sz="2800" dirty="0" err="1"/>
              <a:t>données</a:t>
            </a:r>
            <a:endParaRPr lang="en-FR" sz="2800" dirty="0"/>
          </a:p>
        </p:txBody>
      </p:sp>
      <p:sp>
        <p:nvSpPr>
          <p:cNvPr id="9" name="Round Diagonal Corner Rectangle 11">
            <a:extLst>
              <a:ext uri="{FF2B5EF4-FFF2-40B4-BE49-F238E27FC236}">
                <a16:creationId xmlns:a16="http://schemas.microsoft.com/office/drawing/2014/main" id="{E4B7B3E3-827A-48BE-AD67-A57C45AA6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agram&#10;&#10;Description automatically generated">
            <a:extLst>
              <a:ext uri="{FF2B5EF4-FFF2-40B4-BE49-F238E27FC236}">
                <a16:creationId xmlns:a16="http://schemas.microsoft.com/office/drawing/2014/main" id="{6F3AA9A7-6350-1B45-BFC6-6E782CB14A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988" y="1415809"/>
            <a:ext cx="6112382" cy="4018890"/>
          </a:xfrm>
          <a:prstGeom prst="rect">
            <a:avLst/>
          </a:prstGeom>
        </p:spPr>
      </p:pic>
      <p:sp>
        <p:nvSpPr>
          <p:cNvPr id="3" name="Content Placeholder 2">
            <a:extLst>
              <a:ext uri="{FF2B5EF4-FFF2-40B4-BE49-F238E27FC236}">
                <a16:creationId xmlns:a16="http://schemas.microsoft.com/office/drawing/2014/main" id="{BC03E01E-3B98-5E42-909E-0EB2E16D5859}"/>
              </a:ext>
            </a:extLst>
          </p:cNvPr>
          <p:cNvSpPr>
            <a:spLocks noGrp="1"/>
          </p:cNvSpPr>
          <p:nvPr>
            <p:ph idx="1"/>
          </p:nvPr>
        </p:nvSpPr>
        <p:spPr>
          <a:xfrm>
            <a:off x="8036041" y="2249487"/>
            <a:ext cx="3281004" cy="3541714"/>
          </a:xfrm>
        </p:spPr>
        <p:txBody>
          <a:bodyPr>
            <a:normAutofit/>
          </a:bodyPr>
          <a:lstStyle/>
          <a:p>
            <a:endParaRPr lang="en-FR" sz="1800"/>
          </a:p>
        </p:txBody>
      </p:sp>
    </p:spTree>
    <p:extLst>
      <p:ext uri="{BB962C8B-B14F-4D97-AF65-F5344CB8AC3E}">
        <p14:creationId xmlns:p14="http://schemas.microsoft.com/office/powerpoint/2010/main" val="16096877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21D0B-94DC-674F-B1E7-2E22C1BCC04C}"/>
              </a:ext>
            </a:extLst>
          </p:cNvPr>
          <p:cNvSpPr>
            <a:spLocks noGrp="1"/>
          </p:cNvSpPr>
          <p:nvPr>
            <p:ph type="title"/>
          </p:nvPr>
        </p:nvSpPr>
        <p:spPr>
          <a:xfrm>
            <a:off x="8036041" y="618518"/>
            <a:ext cx="3281003" cy="1478570"/>
          </a:xfrm>
        </p:spPr>
        <p:txBody>
          <a:bodyPr anchor="b">
            <a:normAutofit/>
          </a:bodyPr>
          <a:lstStyle/>
          <a:p>
            <a:r>
              <a:rPr lang="en-FR" sz="2800" dirty="0"/>
              <a:t>Exploration des données </a:t>
            </a:r>
            <a:br>
              <a:rPr lang="en-FR" sz="2800" dirty="0"/>
            </a:br>
            <a:r>
              <a:rPr lang="en-FR" sz="2800" dirty="0"/>
              <a:t>- Contenu</a:t>
            </a:r>
          </a:p>
        </p:txBody>
      </p:sp>
      <p:sp>
        <p:nvSpPr>
          <p:cNvPr id="17" name="Round Diagonal Corner Rectangle 11">
            <a:extLst>
              <a:ext uri="{FF2B5EF4-FFF2-40B4-BE49-F238E27FC236}">
                <a16:creationId xmlns:a16="http://schemas.microsoft.com/office/drawing/2014/main" id="{E4B7B3E3-827A-48BE-AD67-A57C45AA6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7BA5D0A3-85B4-9D48-BFE6-44DFA207B0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8988" y="1882893"/>
            <a:ext cx="6112382" cy="3086752"/>
          </a:xfrm>
          <a:prstGeom prst="rect">
            <a:avLst/>
          </a:prstGeom>
        </p:spPr>
      </p:pic>
      <p:sp>
        <p:nvSpPr>
          <p:cNvPr id="9" name="Content Placeholder 8">
            <a:extLst>
              <a:ext uri="{FF2B5EF4-FFF2-40B4-BE49-F238E27FC236}">
                <a16:creationId xmlns:a16="http://schemas.microsoft.com/office/drawing/2014/main" id="{555AB961-9555-447C-A9F2-F43408C65B4C}"/>
              </a:ext>
            </a:extLst>
          </p:cNvPr>
          <p:cNvSpPr>
            <a:spLocks noGrp="1"/>
          </p:cNvSpPr>
          <p:nvPr>
            <p:ph idx="1"/>
          </p:nvPr>
        </p:nvSpPr>
        <p:spPr>
          <a:xfrm>
            <a:off x="8036041" y="2249487"/>
            <a:ext cx="3281004" cy="3541714"/>
          </a:xfrm>
        </p:spPr>
        <p:txBody>
          <a:bodyPr>
            <a:normAutofit/>
          </a:bodyPr>
          <a:lstStyle/>
          <a:p>
            <a:r>
              <a:rPr lang="en-US" sz="1800" dirty="0" err="1"/>
              <a:t>Valeurs</a:t>
            </a:r>
            <a:r>
              <a:rPr lang="en-US" sz="1800" dirty="0"/>
              <a:t> </a:t>
            </a:r>
            <a:r>
              <a:rPr lang="en-US" sz="1800" dirty="0" err="1"/>
              <a:t>uniques</a:t>
            </a:r>
            <a:r>
              <a:rPr lang="en-US" sz="1800" dirty="0"/>
              <a:t> : 84856</a:t>
            </a:r>
          </a:p>
        </p:txBody>
      </p:sp>
    </p:spTree>
    <p:extLst>
      <p:ext uri="{BB962C8B-B14F-4D97-AF65-F5344CB8AC3E}">
        <p14:creationId xmlns:p14="http://schemas.microsoft.com/office/powerpoint/2010/main" val="4811666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8E885-0BAB-4446-957A-6AD49841D3FA}"/>
              </a:ext>
            </a:extLst>
          </p:cNvPr>
          <p:cNvSpPr>
            <a:spLocks noGrp="1"/>
          </p:cNvSpPr>
          <p:nvPr>
            <p:ph type="title"/>
          </p:nvPr>
        </p:nvSpPr>
        <p:spPr>
          <a:xfrm>
            <a:off x="8036041" y="618518"/>
            <a:ext cx="3281003" cy="1478570"/>
          </a:xfrm>
        </p:spPr>
        <p:txBody>
          <a:bodyPr anchor="b">
            <a:normAutofit/>
          </a:bodyPr>
          <a:lstStyle/>
          <a:p>
            <a:r>
              <a:rPr lang="en-FR" sz="2800"/>
              <a:t>Exploration des données – Tags </a:t>
            </a:r>
          </a:p>
        </p:txBody>
      </p:sp>
      <p:sp>
        <p:nvSpPr>
          <p:cNvPr id="14" name="Round Diagonal Corner Rectangle 11">
            <a:extLst>
              <a:ext uri="{FF2B5EF4-FFF2-40B4-BE49-F238E27FC236}">
                <a16:creationId xmlns:a16="http://schemas.microsoft.com/office/drawing/2014/main" id="{E4B7B3E3-827A-48BE-AD67-A57C45AA6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10;&#10;Description automatically generated">
            <a:extLst>
              <a:ext uri="{FF2B5EF4-FFF2-40B4-BE49-F238E27FC236}">
                <a16:creationId xmlns:a16="http://schemas.microsoft.com/office/drawing/2014/main" id="{AD3C981F-8071-9749-B366-DFFDA9BA08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18988" y="1875254"/>
            <a:ext cx="6112382" cy="3102031"/>
          </a:xfrm>
          <a:prstGeom prst="rect">
            <a:avLst/>
          </a:prstGeom>
        </p:spPr>
      </p:pic>
      <p:sp>
        <p:nvSpPr>
          <p:cNvPr id="3" name="Content Placeholder 2">
            <a:extLst>
              <a:ext uri="{FF2B5EF4-FFF2-40B4-BE49-F238E27FC236}">
                <a16:creationId xmlns:a16="http://schemas.microsoft.com/office/drawing/2014/main" id="{C9C31CF3-DB6E-924D-A613-40078A941B1A}"/>
              </a:ext>
            </a:extLst>
          </p:cNvPr>
          <p:cNvSpPr>
            <a:spLocks noGrp="1"/>
          </p:cNvSpPr>
          <p:nvPr>
            <p:ph idx="1"/>
          </p:nvPr>
        </p:nvSpPr>
        <p:spPr>
          <a:xfrm>
            <a:off x="8036041" y="2249487"/>
            <a:ext cx="3281004" cy="3541714"/>
          </a:xfrm>
        </p:spPr>
        <p:txBody>
          <a:bodyPr>
            <a:normAutofit/>
          </a:bodyPr>
          <a:lstStyle/>
          <a:p>
            <a:r>
              <a:rPr lang="en-FR" sz="1800"/>
              <a:t>Valeurs uniques : 14149</a:t>
            </a:r>
          </a:p>
        </p:txBody>
      </p:sp>
    </p:spTree>
    <p:extLst>
      <p:ext uri="{BB962C8B-B14F-4D97-AF65-F5344CB8AC3E}">
        <p14:creationId xmlns:p14="http://schemas.microsoft.com/office/powerpoint/2010/main" val="3999728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C376-8066-4F4E-979C-DD09DC4F9D76}"/>
              </a:ext>
            </a:extLst>
          </p:cNvPr>
          <p:cNvSpPr>
            <a:spLocks noGrp="1"/>
          </p:cNvSpPr>
          <p:nvPr>
            <p:ph type="title"/>
          </p:nvPr>
        </p:nvSpPr>
        <p:spPr>
          <a:xfrm>
            <a:off x="8036041" y="618518"/>
            <a:ext cx="3281003" cy="1478570"/>
          </a:xfrm>
        </p:spPr>
        <p:txBody>
          <a:bodyPr anchor="b">
            <a:normAutofit/>
          </a:bodyPr>
          <a:lstStyle/>
          <a:p>
            <a:r>
              <a:rPr lang="en-FR" sz="2800"/>
              <a:t>Traitement des données</a:t>
            </a:r>
          </a:p>
        </p:txBody>
      </p:sp>
      <p:sp>
        <p:nvSpPr>
          <p:cNvPr id="9" name="Round Diagonal Corner Rectangle 11">
            <a:extLst>
              <a:ext uri="{FF2B5EF4-FFF2-40B4-BE49-F238E27FC236}">
                <a16:creationId xmlns:a16="http://schemas.microsoft.com/office/drawing/2014/main" id="{E4B7B3E3-827A-48BE-AD67-A57C45AA6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agram&#10;&#10;Description automatically generated">
            <a:extLst>
              <a:ext uri="{FF2B5EF4-FFF2-40B4-BE49-F238E27FC236}">
                <a16:creationId xmlns:a16="http://schemas.microsoft.com/office/drawing/2014/main" id="{E8A4A7DC-037D-4040-BAD9-59C7050FC3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5152" y="1137621"/>
            <a:ext cx="5100053" cy="4577297"/>
          </a:xfrm>
          <a:prstGeom prst="rect">
            <a:avLst/>
          </a:prstGeom>
        </p:spPr>
      </p:pic>
      <p:sp>
        <p:nvSpPr>
          <p:cNvPr id="3" name="Content Placeholder 2">
            <a:extLst>
              <a:ext uri="{FF2B5EF4-FFF2-40B4-BE49-F238E27FC236}">
                <a16:creationId xmlns:a16="http://schemas.microsoft.com/office/drawing/2014/main" id="{A36DE3FD-D22F-F743-A716-66B71692E0F3}"/>
              </a:ext>
            </a:extLst>
          </p:cNvPr>
          <p:cNvSpPr>
            <a:spLocks noGrp="1"/>
          </p:cNvSpPr>
          <p:nvPr>
            <p:ph idx="1"/>
          </p:nvPr>
        </p:nvSpPr>
        <p:spPr>
          <a:xfrm>
            <a:off x="8036041" y="2249487"/>
            <a:ext cx="3281004" cy="3541714"/>
          </a:xfrm>
        </p:spPr>
        <p:txBody>
          <a:bodyPr>
            <a:normAutofit/>
          </a:bodyPr>
          <a:lstStyle/>
          <a:p>
            <a:endParaRPr lang="en-FR" sz="1800"/>
          </a:p>
        </p:txBody>
      </p:sp>
    </p:spTree>
    <p:extLst>
      <p:ext uri="{BB962C8B-B14F-4D97-AF65-F5344CB8AC3E}">
        <p14:creationId xmlns:p14="http://schemas.microsoft.com/office/powerpoint/2010/main" val="19339082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16632</TotalTime>
  <Words>840</Words>
  <Application>Microsoft Macintosh PowerPoint</Application>
  <PresentationFormat>Widescreen</PresentationFormat>
  <Paragraphs>121</Paragraphs>
  <Slides>21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Menlo</vt:lpstr>
      <vt:lpstr>Tw Cen MT</vt:lpstr>
      <vt:lpstr>Circuit</vt:lpstr>
      <vt:lpstr>Catégorisez automatiquement des questions</vt:lpstr>
      <vt:lpstr>Présentation du projet</vt:lpstr>
      <vt:lpstr>Extraction des données</vt:lpstr>
      <vt:lpstr>Présentation du Projet - QUestion</vt:lpstr>
      <vt:lpstr>Présentation du Projet - QUestion</vt:lpstr>
      <vt:lpstr>Prétraitement des données</vt:lpstr>
      <vt:lpstr>Exploration des données  - Contenu</vt:lpstr>
      <vt:lpstr>Exploration des données – Tags </vt:lpstr>
      <vt:lpstr>Traitement des données</vt:lpstr>
      <vt:lpstr>Reduction dimensionnelle</vt:lpstr>
      <vt:lpstr>Approche supevisée</vt:lpstr>
      <vt:lpstr>Approche non supervisée</vt:lpstr>
      <vt:lpstr>évaluation</vt:lpstr>
      <vt:lpstr>Selection des prédictions</vt:lpstr>
      <vt:lpstr>Tableau recapitulatif des performances</vt:lpstr>
      <vt:lpstr>Exemples de Prédictions</vt:lpstr>
      <vt:lpstr>Exemples de Prédictions</vt:lpstr>
      <vt:lpstr>Algorithme retenu</vt:lpstr>
      <vt:lpstr>Mise en place de l’API</vt:lpstr>
      <vt:lpstr>Conclusion</vt:lpstr>
      <vt:lpstr>échange &amp;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Concevez une application au service de la santé publique</dc:title>
  <dc:creator>Thibaud Grosjean</dc:creator>
  <cp:lastModifiedBy>Thibaud Grosjean</cp:lastModifiedBy>
  <cp:revision>463</cp:revision>
  <dcterms:created xsi:type="dcterms:W3CDTF">2021-11-22T13:17:37Z</dcterms:created>
  <dcterms:modified xsi:type="dcterms:W3CDTF">2022-03-03T18:37:00Z</dcterms:modified>
</cp:coreProperties>
</file>

<file path=docProps/thumbnail.jpeg>
</file>